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1954" r:id="rId2"/>
    <p:sldId id="1959" r:id="rId3"/>
    <p:sldId id="2923" r:id="rId4"/>
    <p:sldId id="2925" r:id="rId5"/>
    <p:sldId id="2922" r:id="rId6"/>
    <p:sldId id="2921" r:id="rId7"/>
    <p:sldId id="2926" r:id="rId8"/>
    <p:sldId id="3150" r:id="rId9"/>
    <p:sldId id="3263" r:id="rId10"/>
    <p:sldId id="3264" r:id="rId11"/>
    <p:sldId id="3323" r:id="rId12"/>
    <p:sldId id="3326" r:id="rId13"/>
    <p:sldId id="3266" r:id="rId14"/>
    <p:sldId id="3327" r:id="rId15"/>
    <p:sldId id="3328" r:id="rId16"/>
    <p:sldId id="3332" r:id="rId17"/>
    <p:sldId id="3333" r:id="rId18"/>
    <p:sldId id="3371" r:id="rId19"/>
    <p:sldId id="3336" r:id="rId20"/>
    <p:sldId id="3337" r:id="rId21"/>
    <p:sldId id="3338" r:id="rId22"/>
    <p:sldId id="3374" r:id="rId23"/>
    <p:sldId id="3375" r:id="rId24"/>
    <p:sldId id="3372" r:id="rId25"/>
    <p:sldId id="3373" r:id="rId26"/>
    <p:sldId id="3243" r:id="rId27"/>
    <p:sldId id="202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3F8"/>
    <a:srgbClr val="C9C7CA"/>
    <a:srgbClr val="D2D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100" d="100"/>
          <a:sy n="100" d="100"/>
        </p:scale>
        <p:origin x="168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FE3B2-183A-4C5D-BF68-3C9A861B399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056BE-74AE-4C9E-AD26-95B729745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Configurator – same one as in Harmony training.</a:t>
            </a:r>
          </a:p>
          <a:p>
            <a:endParaRPr lang="en-US" dirty="0"/>
          </a:p>
          <a:p>
            <a:r>
              <a:rPr lang="en-US" dirty="0"/>
              <a:t>But now here you see the graphics components, Displays, Drivers, Processor, Templates.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820B9-D5B9-4B9A-B3AE-285FB358A4C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832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Designer and it’s main parts. Go thru them with basic description, will discuss in detail later.</a:t>
            </a:r>
          </a:p>
          <a:p>
            <a:endParaRPr lang="en-US" dirty="0"/>
          </a:p>
          <a:p>
            <a:r>
              <a:rPr lang="en-US" dirty="0"/>
              <a:t>Summary: Inclusive development environment that lets you design the graphical 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820B9-D5B9-4B9A-B3AE-285FB358A4C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32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820B9-D5B9-4B9A-B3AE-285FB358A4C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63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820B9-D5B9-4B9A-B3AE-285FB358A4CF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08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89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</a:t>
            </a:r>
            <a:r>
              <a:rPr lang="en-US"/>
              <a:t>hours in (END)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B7B9BC0-4173-4157-B786-15719772FC5B}" type="slidenum">
              <a:rPr lang="en-US" sz="1400" b="0" strike="noStrike" spc="-1" smtClean="0">
                <a:latin typeface="Times New Roman"/>
              </a:rPr>
              <a:t>26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723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DE6A-F302-6211-52A8-254867E7E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7F349-450E-59E2-07C0-D597E5AC5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91919-E497-D544-3355-DF3C5FCC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7681-7A1A-9DBE-1105-E8B52D7F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8EF5C-C407-C831-D49A-A4B7DBB1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8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36F-7ABE-FBF3-727B-8F2AB2D7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B96A8-C649-1258-7817-5A66612A2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AF73B-E086-3D8E-5E9D-D5C93E4B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DE486-78F1-6BA2-CFC1-D592DEE8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7ED69-BCE1-396D-ABF0-F90DCAF5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4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6CAC8-A5A0-F1D7-DAA3-561F78733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C41DF-B3E8-9644-AE45-B84F11355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110A7-5105-3ED6-20C8-F4683E926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EBB46-8AA7-03BE-2C22-D68B12ED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F27B0-0605-3312-FF45-FAA066EC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20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395" y="2474260"/>
            <a:ext cx="6439132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3982" y="6331943"/>
            <a:ext cx="2778020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4816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8423" y="3799832"/>
            <a:ext cx="7413328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1495" y="3724987"/>
            <a:ext cx="791122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6429" y="6123667"/>
            <a:ext cx="6421522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6428" y="5763413"/>
            <a:ext cx="6421917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9" y="5139766"/>
            <a:ext cx="1630845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69" y="2635936"/>
            <a:ext cx="3585645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95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6"/>
            <a:ext cx="1140363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870" y="923074"/>
            <a:ext cx="1140363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841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5"/>
            <a:ext cx="1140363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99" y="831987"/>
            <a:ext cx="1140363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601" y="1403852"/>
            <a:ext cx="1140363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9094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399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199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78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9FF1-3E40-79FB-18C5-FB8D16EB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F16F0-8AB6-548E-C509-3A94D6A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D3A45-493E-39C7-E332-0988E729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2256-0135-FB0C-AA50-623CDB13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9EC43-3B2D-EC74-F3AD-A736A0F9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9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F2CC1-E4B5-E672-A6E4-F9EF591B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FBB04-8DDB-0D7F-057F-691924924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67543-D6F0-55AC-B672-6F4D8B19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0B64A-07D8-8FCD-C692-F6A16DF1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C22D6-82AD-4B6F-A511-91C9A4A9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8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0785-28E7-BF3C-62BC-EED7C9DF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FA5F-FB18-18DD-47D3-0346018F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4071B-8F34-9D74-0EE1-5FD76E419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F54FF-0283-AB06-0D24-D0D3A6B4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7BD0F-96EC-AA32-47A7-90C9C4B5B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36617-405D-9EED-1CC4-DEE66C6E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DB08-873F-2F5E-9CE9-C28FA44C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59524-888C-27FA-0509-C866DA66E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94932-4CDE-F6D1-EC5D-9530F6082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C9423-8A91-8B80-5DAE-3DA734C24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F1E73-E9F5-CE28-D54F-ED45F78BA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CF2FE-1E7A-1A1F-5D6A-F858A031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888A4-6A33-ECC3-3670-5C73D660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418007-6871-CB8A-20CC-F7BCA959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7DB1-A2FE-D1B1-83DA-3F281D99F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6506B-533B-0F85-4DD0-1E03F5FC9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13495-EA84-8B25-B0B2-01F1BEA3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D9892-E57F-D229-EA53-9BEC8D33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2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70C6F-0774-3C79-C697-C85F43CA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A2792-2132-BB41-9F03-07DE1C70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52E49-A1B7-78F5-6488-8D77F424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4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21C1-C888-63B5-233B-E4D7FD11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95C4-B55B-6F60-94CA-8850B7339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5F944-C180-F6BC-223C-F180BD114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CCA4C-6C0A-6D51-73E0-07F77A34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D9ED1-7C63-87F6-E240-43931ED51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F0BDA-C58D-FA33-5077-0716D8C3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4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0926-8E29-0C9B-7948-058D0D46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61B3E-59F6-421F-D2A9-BDC9362DB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9BF0C-E3CF-8234-B537-125817152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49B18-6A1C-34CE-0453-037D0AC5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DB088-B572-357C-A154-E659BB43A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454D2-7512-2334-8CAE-57A9E439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5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73787-60DA-4029-3440-F9F5D010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79178-D91D-3E23-99EB-2038609E0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63547-5759-A157-9554-46335FB47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F33B6-1432-467B-B2E0-2C02B602AC0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59A3D-5577-6A90-74F8-225A27758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ECD82-E97B-8FDB-06AB-D1A1C9DC4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3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10" Type="http://schemas.openxmlformats.org/officeDocument/2006/relationships/image" Target="../media/image59.sv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chiptechnology.sharepoint.com/sites/HumanInterface/SitePages/Legato-Graphics-Workshop-Series.aspx" TargetMode="External"/><Relationship Id="rId2" Type="http://schemas.openxmlformats.org/officeDocument/2006/relationships/hyperlink" Target="https://github.com/mchpgfx/legato.docs/wiki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898" y="2490642"/>
            <a:ext cx="7317620" cy="99652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 Harmony Graphics </a:t>
            </a:r>
            <a:br>
              <a:rPr lang="en-US" sz="3600" dirty="0"/>
            </a:br>
            <a:r>
              <a:rPr lang="en-US" sz="3600" dirty="0"/>
              <a:t>Hands-On Training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71727-C539-E152-E058-F9FF6EFA80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12/1/2022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4000" b="1" dirty="0"/>
              <a:t>Understanding HW Overlays &amp; Multi-Layers</a:t>
            </a:r>
          </a:p>
          <a:p>
            <a:pPr marL="411480" indent="-274320">
              <a:spcBef>
                <a:spcPts val="500"/>
              </a:spcBef>
            </a:pPr>
            <a:r>
              <a:rPr lang="en-US" sz="4000" b="1" dirty="0"/>
              <a:t>Handling Events</a:t>
            </a:r>
          </a:p>
          <a:p>
            <a:pPr marL="754380" lvl="1" indent="-274320"/>
            <a:r>
              <a:rPr lang="en-US" sz="4000" b="1" dirty="0"/>
              <a:t>Button Press Event</a:t>
            </a:r>
          </a:p>
          <a:p>
            <a:pPr marL="754380" lvl="1" indent="-274320"/>
            <a:r>
              <a:rPr lang="en-US" sz="4000" b="1" dirty="0"/>
              <a:t>Screen Transition</a:t>
            </a:r>
          </a:p>
          <a:p>
            <a:pPr marL="754380" lvl="1" indent="-274320"/>
            <a:endParaRPr lang="en-US" sz="4000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2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CC7E-1B52-40C3-A81E-FA9B26944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261" y="35191"/>
            <a:ext cx="4718916" cy="777240"/>
          </a:xfrm>
        </p:spPr>
        <p:txBody>
          <a:bodyPr/>
          <a:lstStyle/>
          <a:p>
            <a:r>
              <a:rPr lang="en-US" sz="3599" b="1" dirty="0">
                <a:latin typeface="+mn-lt"/>
                <a:ea typeface="+mn-ea"/>
                <a:cs typeface="+mn-cs"/>
              </a:rPr>
              <a:t>Hardware</a:t>
            </a:r>
            <a:r>
              <a:rPr lang="en-US" dirty="0"/>
              <a:t> </a:t>
            </a:r>
            <a:r>
              <a:rPr lang="en-US" sz="3599" b="1" dirty="0">
                <a:latin typeface="+mn-lt"/>
                <a:ea typeface="+mn-ea"/>
                <a:cs typeface="+mn-cs"/>
              </a:rPr>
              <a:t>Compositing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B682-66FB-4C2A-A2F1-809E98BA2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Integrated Controller HW Overlays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3F9A48-035C-4AC5-8ADF-722BAAB41C4F}"/>
              </a:ext>
            </a:extLst>
          </p:cNvPr>
          <p:cNvCxnSpPr/>
          <p:nvPr/>
        </p:nvCxnSpPr>
        <p:spPr>
          <a:xfrm>
            <a:off x="2515533" y="1720386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D5DBB8-72B4-405D-A876-C84770DD826B}"/>
              </a:ext>
            </a:extLst>
          </p:cNvPr>
          <p:cNvCxnSpPr/>
          <p:nvPr/>
        </p:nvCxnSpPr>
        <p:spPr>
          <a:xfrm>
            <a:off x="5689706" y="1720386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40658E-16EF-43E5-97F9-EDA783E5A830}"/>
              </a:ext>
            </a:extLst>
          </p:cNvPr>
          <p:cNvCxnSpPr/>
          <p:nvPr/>
        </p:nvCxnSpPr>
        <p:spPr>
          <a:xfrm>
            <a:off x="8279831" y="1719089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14A15B-0BE9-43C8-A700-5759D1DDCCFE}"/>
              </a:ext>
            </a:extLst>
          </p:cNvPr>
          <p:cNvSpPr/>
          <p:nvPr/>
        </p:nvSpPr>
        <p:spPr>
          <a:xfrm>
            <a:off x="960508" y="1936984"/>
            <a:ext cx="1303714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Graphics Library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E49FD-347B-419B-85A0-24E0435C16C2}"/>
              </a:ext>
            </a:extLst>
          </p:cNvPr>
          <p:cNvSpPr/>
          <p:nvPr/>
        </p:nvSpPr>
        <p:spPr>
          <a:xfrm>
            <a:off x="6028358" y="2082982"/>
            <a:ext cx="2028301" cy="16307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 Controller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AD3B5CFB-2798-48FC-9D53-C6A1D740DA6B}"/>
              </a:ext>
            </a:extLst>
          </p:cNvPr>
          <p:cNvSpPr/>
          <p:nvPr/>
        </p:nvSpPr>
        <p:spPr>
          <a:xfrm>
            <a:off x="6180720" y="2685365"/>
            <a:ext cx="2467919" cy="86619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09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C05EBF-6AC4-4558-9A9C-F3C78B2A0CBB}"/>
              </a:ext>
            </a:extLst>
          </p:cNvPr>
          <p:cNvSpPr/>
          <p:nvPr/>
        </p:nvSpPr>
        <p:spPr>
          <a:xfrm>
            <a:off x="3134798" y="2782376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BE6DC-2E16-472F-ACA1-05547241D98D}"/>
              </a:ext>
            </a:extLst>
          </p:cNvPr>
          <p:cNvSpPr/>
          <p:nvPr/>
        </p:nvSpPr>
        <p:spPr>
          <a:xfrm>
            <a:off x="3322376" y="337657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CE48A-C829-42DA-8167-6F3E9F0F8795}"/>
              </a:ext>
            </a:extLst>
          </p:cNvPr>
          <p:cNvSpPr/>
          <p:nvPr/>
        </p:nvSpPr>
        <p:spPr>
          <a:xfrm>
            <a:off x="563421" y="4581449"/>
            <a:ext cx="11672637" cy="46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LCD Controller in Microchip MPUs have multiple hardware overlays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B48ED-F87C-4E34-816F-4EB4DAF6BAF3}"/>
              </a:ext>
            </a:extLst>
          </p:cNvPr>
          <p:cNvSpPr/>
          <p:nvPr/>
        </p:nvSpPr>
        <p:spPr>
          <a:xfrm>
            <a:off x="2960520" y="2329815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976717-213B-4557-8F3D-676DE25E6868}"/>
              </a:ext>
            </a:extLst>
          </p:cNvPr>
          <p:cNvSpPr/>
          <p:nvPr/>
        </p:nvSpPr>
        <p:spPr>
          <a:xfrm>
            <a:off x="4125441" y="2767247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C5EBF-DE74-4255-A092-66AFBB408641}"/>
              </a:ext>
            </a:extLst>
          </p:cNvPr>
          <p:cNvSpPr/>
          <p:nvPr/>
        </p:nvSpPr>
        <p:spPr>
          <a:xfrm>
            <a:off x="2827204" y="1904896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69F88-DED0-4DD2-BE6B-D535458B22DC}"/>
              </a:ext>
            </a:extLst>
          </p:cNvPr>
          <p:cNvSpPr/>
          <p:nvPr/>
        </p:nvSpPr>
        <p:spPr>
          <a:xfrm>
            <a:off x="6399741" y="2802780"/>
            <a:ext cx="1323629" cy="1123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EC959C-4538-41D0-BD15-1AB81A0E3F72}"/>
              </a:ext>
            </a:extLst>
          </p:cNvPr>
          <p:cNvSpPr/>
          <p:nvPr/>
        </p:nvSpPr>
        <p:spPr>
          <a:xfrm>
            <a:off x="6399740" y="3287701"/>
            <a:ext cx="1323629" cy="112333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4FB28-C49E-41BF-94B9-9EAF05C37235}"/>
              </a:ext>
            </a:extLst>
          </p:cNvPr>
          <p:cNvSpPr/>
          <p:nvPr/>
        </p:nvSpPr>
        <p:spPr>
          <a:xfrm>
            <a:off x="6401329" y="3050002"/>
            <a:ext cx="1323629" cy="112333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2AEFF1-E388-4B16-8E0D-043C977DAEB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074518" y="2599804"/>
            <a:ext cx="1325222" cy="259143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A4C8E-04E0-4A05-A9ED-5F183FA687D5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5207834" y="3049794"/>
            <a:ext cx="1193494" cy="56374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79BBC7-B070-4389-8223-E9E7E0D76898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5382113" y="3343867"/>
            <a:ext cx="1017627" cy="158487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7ADA203-F1BA-4D2F-855E-126A338F1DFA}"/>
              </a:ext>
            </a:extLst>
          </p:cNvPr>
          <p:cNvSpPr/>
          <p:nvPr/>
        </p:nvSpPr>
        <p:spPr>
          <a:xfrm>
            <a:off x="2326914" y="2473101"/>
            <a:ext cx="995460" cy="165184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605B3D8-FDD4-40A2-B70A-67615A022357}"/>
              </a:ext>
            </a:extLst>
          </p:cNvPr>
          <p:cNvSpPr/>
          <p:nvPr/>
        </p:nvSpPr>
        <p:spPr>
          <a:xfrm>
            <a:off x="2326915" y="3330272"/>
            <a:ext cx="1845537" cy="177836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34A9C8B-403C-4F35-AD95-F491C8E5996E}"/>
              </a:ext>
            </a:extLst>
          </p:cNvPr>
          <p:cNvSpPr/>
          <p:nvPr/>
        </p:nvSpPr>
        <p:spPr>
          <a:xfrm>
            <a:off x="2326914" y="3818909"/>
            <a:ext cx="977644" cy="177837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174D6E-65D2-4034-A5A2-B4523F3D947C}"/>
              </a:ext>
            </a:extLst>
          </p:cNvPr>
          <p:cNvSpPr txBox="1"/>
          <p:nvPr/>
        </p:nvSpPr>
        <p:spPr>
          <a:xfrm>
            <a:off x="3201154" y="1535662"/>
            <a:ext cx="1922077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Frame Buffers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DECF7-2689-4D3C-87DA-29B0973B9604}"/>
              </a:ext>
            </a:extLst>
          </p:cNvPr>
          <p:cNvSpPr txBox="1"/>
          <p:nvPr/>
        </p:nvSpPr>
        <p:spPr>
          <a:xfrm>
            <a:off x="8902571" y="1564067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8183F-34CF-46AB-9798-F7A21E962AC9}"/>
              </a:ext>
            </a:extLst>
          </p:cNvPr>
          <p:cNvSpPr/>
          <p:nvPr/>
        </p:nvSpPr>
        <p:spPr>
          <a:xfrm>
            <a:off x="429815" y="5940378"/>
            <a:ext cx="11501809" cy="58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99" b="1" dirty="0"/>
              <a:t>Dynamic content with minimal load on the CPU, and no GPU needed.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D2B97-D17B-486E-8396-E9CB884D8EB7}"/>
              </a:ext>
            </a:extLst>
          </p:cNvPr>
          <p:cNvSpPr txBox="1"/>
          <p:nvPr/>
        </p:nvSpPr>
        <p:spPr>
          <a:xfrm>
            <a:off x="3256293" y="2385599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51A10B-C0C3-4A11-B388-183E4BB10FE3}"/>
              </a:ext>
            </a:extLst>
          </p:cNvPr>
          <p:cNvGrpSpPr/>
          <p:nvPr/>
        </p:nvGrpSpPr>
        <p:grpSpPr>
          <a:xfrm>
            <a:off x="8674032" y="2336635"/>
            <a:ext cx="2247315" cy="1439958"/>
            <a:chOff x="8674703" y="2051510"/>
            <a:chExt cx="2247900" cy="14403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D9F32B-0804-49F4-A7C9-0690CC8A19D7}"/>
                </a:ext>
              </a:extLst>
            </p:cNvPr>
            <p:cNvGrpSpPr/>
            <p:nvPr/>
          </p:nvGrpSpPr>
          <p:grpSpPr>
            <a:xfrm>
              <a:off x="8674703" y="2051510"/>
              <a:ext cx="2247900" cy="1440332"/>
              <a:chOff x="2978152" y="2479187"/>
              <a:chExt cx="2247900" cy="144033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69B0223-4FCB-41AA-8F4B-74AC0B680F8D}"/>
                  </a:ext>
                </a:extLst>
              </p:cNvPr>
              <p:cNvSpPr/>
              <p:nvPr/>
            </p:nvSpPr>
            <p:spPr>
              <a:xfrm>
                <a:off x="2978152" y="2479187"/>
                <a:ext cx="2247900" cy="1440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7123EB-91D2-4D02-A524-5B890E285645}"/>
                  </a:ext>
                </a:extLst>
              </p:cNvPr>
              <p:cNvSpPr/>
              <p:nvPr/>
            </p:nvSpPr>
            <p:spPr>
              <a:xfrm>
                <a:off x="3206750" y="3053103"/>
                <a:ext cx="977900" cy="68627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422343-B1A0-4FAC-BA35-005AB07D3EB8}"/>
                </a:ext>
              </a:extLst>
            </p:cNvPr>
            <p:cNvGrpSpPr/>
            <p:nvPr/>
          </p:nvGrpSpPr>
          <p:grpSpPr>
            <a:xfrm>
              <a:off x="8674703" y="2051511"/>
              <a:ext cx="2247900" cy="1440332"/>
              <a:chOff x="2635250" y="2006069"/>
              <a:chExt cx="2247900" cy="144033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69C593F-5527-4ED2-8406-80FB36309336}"/>
                  </a:ext>
                </a:extLst>
              </p:cNvPr>
              <p:cNvSpPr/>
              <p:nvPr/>
            </p:nvSpPr>
            <p:spPr>
              <a:xfrm>
                <a:off x="2635250" y="2006069"/>
                <a:ext cx="2247900" cy="1440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43BE5CB-3FEF-44F7-8E24-9DCB3F5B55D6}"/>
                  </a:ext>
                </a:extLst>
              </p:cNvPr>
              <p:cNvSpPr/>
              <p:nvPr/>
            </p:nvSpPr>
            <p:spPr>
              <a:xfrm>
                <a:off x="3800475" y="2443614"/>
                <a:ext cx="977900" cy="8757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EBC7CA-378F-4475-8844-AB236DDAF31C}"/>
                </a:ext>
              </a:extLst>
            </p:cNvPr>
            <p:cNvSpPr/>
            <p:nvPr/>
          </p:nvSpPr>
          <p:spPr>
            <a:xfrm>
              <a:off x="8674703" y="2051510"/>
              <a:ext cx="2247900" cy="1440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81AC8F-0DB3-4D38-9608-47A67EC9C3AC}"/>
                </a:ext>
              </a:extLst>
            </p:cNvPr>
            <p:cNvSpPr txBox="1"/>
            <p:nvPr/>
          </p:nvSpPr>
          <p:spPr>
            <a:xfrm>
              <a:off x="9112086" y="2451911"/>
              <a:ext cx="1664174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B4B984-2A47-4FED-98B0-2C1FAA3A933E}"/>
              </a:ext>
            </a:extLst>
          </p:cNvPr>
          <p:cNvGrpSpPr/>
          <p:nvPr/>
        </p:nvGrpSpPr>
        <p:grpSpPr>
          <a:xfrm>
            <a:off x="6304895" y="2802781"/>
            <a:ext cx="1660828" cy="1360661"/>
            <a:chOff x="6304949" y="2487296"/>
            <a:chExt cx="1661261" cy="13610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C52CBD-1A34-4BBC-879C-19A7D7128AFF}"/>
                </a:ext>
              </a:extLst>
            </p:cNvPr>
            <p:cNvSpPr txBox="1"/>
            <p:nvPr/>
          </p:nvSpPr>
          <p:spPr>
            <a:xfrm>
              <a:off x="6304949" y="3509757"/>
              <a:ext cx="1661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HW Overlays</a:t>
              </a:r>
              <a:endParaRPr lang="en-US" sz="16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B59488-7448-45F4-B9BE-E82E7596FE79}"/>
                </a:ext>
              </a:extLst>
            </p:cNvPr>
            <p:cNvCxnSpPr>
              <a:stCxn id="40" idx="0"/>
              <a:endCxn id="19" idx="2"/>
            </p:cNvCxnSpPr>
            <p:nvPr/>
          </p:nvCxnSpPr>
          <p:spPr>
            <a:xfrm flipH="1" flipV="1">
              <a:off x="7063395" y="3162264"/>
              <a:ext cx="72185" cy="347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1171E-BC12-4448-A0DF-2F77B2DA9B16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7135580" y="2487296"/>
              <a:ext cx="208193" cy="10224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C9A5EFD-AF65-406F-AD20-5211EC2AF1A2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H="1" flipV="1">
              <a:off x="6738556" y="3028524"/>
              <a:ext cx="397024" cy="481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347C677-1008-4A8B-B097-31A6ACCE79EE}"/>
              </a:ext>
            </a:extLst>
          </p:cNvPr>
          <p:cNvSpPr/>
          <p:nvPr/>
        </p:nvSpPr>
        <p:spPr>
          <a:xfrm>
            <a:off x="563421" y="5099685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graphics library renders to a frame buffer for each HW overlay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9B91A9-4391-4308-8B07-BFA22E9FEA3A}"/>
              </a:ext>
            </a:extLst>
          </p:cNvPr>
          <p:cNvSpPr/>
          <p:nvPr/>
        </p:nvSpPr>
        <p:spPr>
          <a:xfrm>
            <a:off x="563421" y="5555305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display controller composites the overlays into a single frame.</a:t>
            </a:r>
          </a:p>
        </p:txBody>
      </p:sp>
    </p:spTree>
    <p:extLst>
      <p:ext uri="{BB962C8B-B14F-4D97-AF65-F5344CB8AC3E}">
        <p14:creationId xmlns:p14="http://schemas.microsoft.com/office/powerpoint/2010/main" val="6831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F002-01B1-4E24-8640-E04FB68E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50" y="159153"/>
            <a:ext cx="11403631" cy="777240"/>
          </a:xfrm>
        </p:spPr>
        <p:txBody>
          <a:bodyPr/>
          <a:lstStyle/>
          <a:p>
            <a:r>
              <a:rPr lang="en-US" sz="3599" b="1" dirty="0">
                <a:latin typeface="+mn-lt"/>
                <a:ea typeface="+mn-ea"/>
                <a:cs typeface="+mn-cs"/>
              </a:rPr>
              <a:t>Pro Tip: Use Layers to Overlay Dynamic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ADBA2-1960-48BD-B267-4F5BF27B14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01BE9-881D-4EF2-9AD4-580E83134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69" b="-1"/>
          <a:stretch/>
        </p:blipFill>
        <p:spPr>
          <a:xfrm>
            <a:off x="4886169" y="5484440"/>
            <a:ext cx="1587694" cy="640690"/>
          </a:xfrm>
          <a:prstGeom prst="rect">
            <a:avLst/>
          </a:prstGeom>
          <a:effectLst/>
        </p:spPr>
      </p:pic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E6002FCF-5A7B-4154-ACEB-0EB1EB072FE2}"/>
              </a:ext>
            </a:extLst>
          </p:cNvPr>
          <p:cNvSpPr/>
          <p:nvPr/>
        </p:nvSpPr>
        <p:spPr>
          <a:xfrm>
            <a:off x="6871582" y="1412511"/>
            <a:ext cx="2822897" cy="4810272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BB3A2-A98B-44DC-BBED-3AF8F54BD027}"/>
              </a:ext>
            </a:extLst>
          </p:cNvPr>
          <p:cNvCxnSpPr>
            <a:cxnSpLocks/>
          </p:cNvCxnSpPr>
          <p:nvPr/>
        </p:nvCxnSpPr>
        <p:spPr>
          <a:xfrm flipV="1">
            <a:off x="264091" y="2980368"/>
            <a:ext cx="8878186" cy="50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92301-52DD-4E33-AD0D-60FB654635B4}"/>
              </a:ext>
            </a:extLst>
          </p:cNvPr>
          <p:cNvCxnSpPr>
            <a:cxnSpLocks/>
          </p:cNvCxnSpPr>
          <p:nvPr/>
        </p:nvCxnSpPr>
        <p:spPr>
          <a:xfrm flipV="1">
            <a:off x="264091" y="4620455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7B94278-7D9C-4CE3-A6FE-F9B84F83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9" b="15088"/>
          <a:stretch/>
        </p:blipFill>
        <p:spPr>
          <a:xfrm>
            <a:off x="4886439" y="2761646"/>
            <a:ext cx="1587694" cy="2723525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301E2-361E-40FA-8CB8-D769B59D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583" y="3172195"/>
            <a:ext cx="2275687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49537-9B5E-4EFA-A99E-C9734A6D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966" y="1513275"/>
            <a:ext cx="2270946" cy="1365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B87A8B-DA46-485E-9A21-F0AD74050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67" y="3193461"/>
            <a:ext cx="2270946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CDD866-D9C7-46A2-9F2E-9D4C78F55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67" y="4740263"/>
            <a:ext cx="2270946" cy="13625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702128-45A9-4364-9EC6-0150C2D02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91"/>
          <a:stretch/>
        </p:blipFill>
        <p:spPr>
          <a:xfrm>
            <a:off x="4886439" y="1851785"/>
            <a:ext cx="1587694" cy="925257"/>
          </a:xfrm>
          <a:prstGeom prst="rect">
            <a:avLst/>
          </a:prstGeom>
          <a:effectLst/>
        </p:spPr>
      </p:pic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B3F6FD6F-6BC3-4F15-A5A8-55A20BEAB52B}"/>
              </a:ext>
            </a:extLst>
          </p:cNvPr>
          <p:cNvSpPr/>
          <p:nvPr/>
        </p:nvSpPr>
        <p:spPr>
          <a:xfrm>
            <a:off x="4850462" y="2218522"/>
            <a:ext cx="2000810" cy="5232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78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6D84AB4E-6AEE-41ED-A749-710B04D37F3D}"/>
              </a:ext>
            </a:extLst>
          </p:cNvPr>
          <p:cNvSpPr/>
          <p:nvPr/>
        </p:nvSpPr>
        <p:spPr>
          <a:xfrm>
            <a:off x="4850462" y="2739805"/>
            <a:ext cx="2000810" cy="2705685"/>
          </a:xfrm>
          <a:prstGeom prst="rightArrowCallout">
            <a:avLst>
              <a:gd name="adj1" fmla="val 7278"/>
              <a:gd name="adj2" fmla="val 8565"/>
              <a:gd name="adj3" fmla="val 10059"/>
              <a:gd name="adj4" fmla="val 8280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Right Arrow 18">
            <a:extLst>
              <a:ext uri="{FF2B5EF4-FFF2-40B4-BE49-F238E27FC236}">
                <a16:creationId xmlns:a16="http://schemas.microsoft.com/office/drawing/2014/main" id="{15EB848B-90E0-4B32-A6FD-E6DC2B4173AB}"/>
              </a:ext>
            </a:extLst>
          </p:cNvPr>
          <p:cNvSpPr/>
          <p:nvPr/>
        </p:nvSpPr>
        <p:spPr>
          <a:xfrm>
            <a:off x="4850461" y="5428331"/>
            <a:ext cx="1990176" cy="680737"/>
          </a:xfrm>
          <a:prstGeom prst="rightArrowCallout">
            <a:avLst>
              <a:gd name="adj1" fmla="val 17130"/>
              <a:gd name="adj2" fmla="val 24184"/>
              <a:gd name="adj3" fmla="val 22554"/>
              <a:gd name="adj4" fmla="val 8336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B6C19-73D9-496A-9869-514478EE69F4}"/>
              </a:ext>
            </a:extLst>
          </p:cNvPr>
          <p:cNvSpPr txBox="1"/>
          <p:nvPr/>
        </p:nvSpPr>
        <p:spPr>
          <a:xfrm>
            <a:off x="264090" y="3090816"/>
            <a:ext cx="442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middle layer for non-interactive, dynamic content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419CF-E40D-4AC4-9494-4BF3B62737BD}"/>
              </a:ext>
            </a:extLst>
          </p:cNvPr>
          <p:cNvSpPr txBox="1"/>
          <p:nvPr/>
        </p:nvSpPr>
        <p:spPr>
          <a:xfrm>
            <a:off x="299977" y="4646013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top layer for interactive UI controls and static overlays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F32D-E5D2-4432-B0B7-CB93023BA2B2}"/>
              </a:ext>
            </a:extLst>
          </p:cNvPr>
          <p:cNvSpPr/>
          <p:nvPr/>
        </p:nvSpPr>
        <p:spPr>
          <a:xfrm>
            <a:off x="294231" y="1372707"/>
            <a:ext cx="43173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background, drawn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use compressed background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Save space without sacrificing performance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249F74-27AC-46C3-9BFE-AFFF100EC37A}"/>
              </a:ext>
            </a:extLst>
          </p:cNvPr>
          <p:cNvSpPr/>
          <p:nvPr/>
        </p:nvSpPr>
        <p:spPr>
          <a:xfrm>
            <a:off x="282522" y="3659244"/>
            <a:ext cx="4352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dynamic content without redrawing background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9C6DC0-8773-4558-BDC6-CADF4BA3F449}"/>
              </a:ext>
            </a:extLst>
          </p:cNvPr>
          <p:cNvCxnSpPr/>
          <p:nvPr/>
        </p:nvCxnSpPr>
        <p:spPr>
          <a:xfrm>
            <a:off x="4644704" y="1279351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3BD0381-B71D-4255-97AE-E16C638E3377}"/>
              </a:ext>
            </a:extLst>
          </p:cNvPr>
          <p:cNvSpPr/>
          <p:nvPr/>
        </p:nvSpPr>
        <p:spPr>
          <a:xfrm>
            <a:off x="292678" y="5233205"/>
            <a:ext cx="4126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input is instantly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redraw of controls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2F15B5-DC39-47BD-9913-482904B977EE}"/>
              </a:ext>
            </a:extLst>
          </p:cNvPr>
          <p:cNvSpPr/>
          <p:nvPr/>
        </p:nvSpPr>
        <p:spPr>
          <a:xfrm>
            <a:off x="540587" y="6060486"/>
            <a:ext cx="3827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Less redraw =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64651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19" grpId="0" animBg="1"/>
      <p:bldP spid="21" grpId="0"/>
      <p:bldP spid="22" grpId="0"/>
      <p:bldP spid="23" grpId="0"/>
      <p:bldP spid="24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03D29B22-E4BB-4CA5-B443-B7DC67ED03EA}"/>
              </a:ext>
            </a:extLst>
          </p:cNvPr>
          <p:cNvGrpSpPr/>
          <p:nvPr/>
        </p:nvGrpSpPr>
        <p:grpSpPr>
          <a:xfrm>
            <a:off x="2389047" y="5431643"/>
            <a:ext cx="6063555" cy="1067597"/>
            <a:chOff x="2387458" y="5431642"/>
            <a:chExt cx="6063555" cy="106759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68E86D0-CDEC-4913-8AFE-3A5AC9D54E4E}"/>
                </a:ext>
              </a:extLst>
            </p:cNvPr>
            <p:cNvSpPr/>
            <p:nvPr/>
          </p:nvSpPr>
          <p:spPr>
            <a:xfrm>
              <a:off x="2387458" y="5431642"/>
              <a:ext cx="6063555" cy="10675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Event Callbacks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42A1001-D7E6-4F9B-8941-B07326EBBE28}"/>
                </a:ext>
              </a:extLst>
            </p:cNvPr>
            <p:cNvSpPr/>
            <p:nvPr/>
          </p:nvSpPr>
          <p:spPr>
            <a:xfrm>
              <a:off x="2571670" y="5781181"/>
              <a:ext cx="1758920" cy="6086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Library Functions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541B358-D166-4E05-BBAF-F8909F3AEB56}"/>
                </a:ext>
              </a:extLst>
            </p:cNvPr>
            <p:cNvSpPr/>
            <p:nvPr/>
          </p:nvSpPr>
          <p:spPr>
            <a:xfrm>
              <a:off x="4433774" y="5768473"/>
              <a:ext cx="1876506" cy="60860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Driver or PLIB Functions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ABE2A63-E7F1-4148-9BA4-67D93FB078D8}"/>
                </a:ext>
              </a:extLst>
            </p:cNvPr>
            <p:cNvSpPr/>
            <p:nvPr/>
          </p:nvSpPr>
          <p:spPr>
            <a:xfrm>
              <a:off x="6413465" y="5768473"/>
              <a:ext cx="1876507" cy="608605"/>
            </a:xfrm>
            <a:prstGeom prst="roundRect">
              <a:avLst/>
            </a:prstGeom>
            <a:solidFill>
              <a:srgbClr val="FCAF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Application Functions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408E62-65C3-430F-8F39-029FCDAB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217" y="120368"/>
            <a:ext cx="3471566" cy="777240"/>
          </a:xfrm>
        </p:spPr>
        <p:txBody>
          <a:bodyPr/>
          <a:lstStyle/>
          <a:p>
            <a:r>
              <a:rPr lang="en-US" sz="3599" b="1" dirty="0">
                <a:latin typeface="+mn-lt"/>
                <a:ea typeface="+mn-ea"/>
                <a:cs typeface="+mn-cs"/>
              </a:rPr>
              <a:t>Events Handling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F787EF5-888D-45A2-9272-84657173ED3F}"/>
              </a:ext>
            </a:extLst>
          </p:cNvPr>
          <p:cNvSpPr/>
          <p:nvPr/>
        </p:nvSpPr>
        <p:spPr>
          <a:xfrm>
            <a:off x="2341830" y="2866814"/>
            <a:ext cx="6063555" cy="24181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99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Event Callbacks</a:t>
            </a:r>
          </a:p>
          <a:p>
            <a:pPr algn="ctr"/>
            <a:endParaRPr lang="en-US" sz="2399" dirty="0"/>
          </a:p>
          <a:p>
            <a:pPr algn="ctr"/>
            <a:endParaRPr lang="en-US" sz="2399" dirty="0"/>
          </a:p>
          <a:p>
            <a:pPr algn="ctr"/>
            <a:endParaRPr lang="en-US" sz="2399" dirty="0"/>
          </a:p>
          <a:p>
            <a:pPr algn="ctr"/>
            <a:endParaRPr lang="en-US" sz="2399" dirty="0"/>
          </a:p>
          <a:p>
            <a:pPr algn="ctr"/>
            <a:endParaRPr lang="en-US" sz="239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A5CE25-50E1-4303-89D5-71D4F51521D9}"/>
              </a:ext>
            </a:extLst>
          </p:cNvPr>
          <p:cNvGrpSpPr/>
          <p:nvPr/>
        </p:nvGrpSpPr>
        <p:grpSpPr>
          <a:xfrm>
            <a:off x="5350311" y="3478453"/>
            <a:ext cx="2922381" cy="1699727"/>
            <a:chOff x="5967962" y="3996647"/>
            <a:chExt cx="2923142" cy="170017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E9058E0-4917-4EFC-A63A-80C8356BB803}"/>
                </a:ext>
              </a:extLst>
            </p:cNvPr>
            <p:cNvSpPr/>
            <p:nvPr/>
          </p:nvSpPr>
          <p:spPr>
            <a:xfrm>
              <a:off x="5967962" y="3996647"/>
              <a:ext cx="2923142" cy="170017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9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Widget Event Callbacks</a:t>
              </a:r>
              <a:endParaRPr lang="en-US" sz="2399" dirty="0"/>
            </a:p>
            <a:p>
              <a:pPr algn="ctr"/>
              <a:endParaRPr lang="en-US" sz="2399" dirty="0"/>
            </a:p>
            <a:p>
              <a:pPr algn="ctr"/>
              <a:endParaRPr lang="en-US" sz="2399" dirty="0"/>
            </a:p>
            <a:p>
              <a:pPr algn="ctr"/>
              <a:endParaRPr lang="en-US" sz="2399" dirty="0"/>
            </a:p>
            <a:p>
              <a:pPr algn="ctr"/>
              <a:endParaRPr lang="en-US" sz="2399" dirty="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8248172-D75E-41DA-A2D5-84F4E73B744D}"/>
                </a:ext>
              </a:extLst>
            </p:cNvPr>
            <p:cNvSpPr/>
            <p:nvPr/>
          </p:nvSpPr>
          <p:spPr>
            <a:xfrm>
              <a:off x="6152897" y="4465385"/>
              <a:ext cx="2552700" cy="28627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Pressed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20CA59D7-C2A5-4E4F-8FB9-C12935988BC2}"/>
                </a:ext>
              </a:extLst>
            </p:cNvPr>
            <p:cNvSpPr/>
            <p:nvPr/>
          </p:nvSpPr>
          <p:spPr>
            <a:xfrm>
              <a:off x="6152897" y="4804540"/>
              <a:ext cx="2552700" cy="27953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Released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5B46E7A-4671-497F-A5BD-432A1247B989}"/>
                </a:ext>
              </a:extLst>
            </p:cNvPr>
            <p:cNvSpPr/>
            <p:nvPr/>
          </p:nvSpPr>
          <p:spPr>
            <a:xfrm>
              <a:off x="6152897" y="5135495"/>
              <a:ext cx="2552700" cy="27953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Other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2F1E5D-A1BB-44E6-92D0-BF6366B02222}"/>
              </a:ext>
            </a:extLst>
          </p:cNvPr>
          <p:cNvGrpSpPr/>
          <p:nvPr/>
        </p:nvGrpSpPr>
        <p:grpSpPr>
          <a:xfrm>
            <a:off x="2861099" y="1231590"/>
            <a:ext cx="5084382" cy="1442208"/>
            <a:chOff x="2859511" y="1231590"/>
            <a:chExt cx="5084382" cy="144220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168498-6B85-4CBF-BB57-A76A4472DD74}"/>
                </a:ext>
              </a:extLst>
            </p:cNvPr>
            <p:cNvSpPr/>
            <p:nvPr/>
          </p:nvSpPr>
          <p:spPr>
            <a:xfrm>
              <a:off x="2859511" y="1231590"/>
              <a:ext cx="5084382" cy="144220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2799" dirty="0"/>
                <a:t>Graphics Library </a:t>
              </a:r>
            </a:p>
            <a:p>
              <a:pPr algn="ctr"/>
              <a:endParaRPr lang="en-US" sz="2799" dirty="0"/>
            </a:p>
            <a:p>
              <a:pPr algn="ctr"/>
              <a:endParaRPr lang="en-US" sz="2799" dirty="0"/>
            </a:p>
            <a:p>
              <a:pPr algn="ctr"/>
              <a:endParaRPr lang="en-US" sz="2799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2576575-C715-4604-8B53-A982E377153B}"/>
                </a:ext>
              </a:extLst>
            </p:cNvPr>
            <p:cNvSpPr/>
            <p:nvPr/>
          </p:nvSpPr>
          <p:spPr>
            <a:xfrm>
              <a:off x="3292340" y="1810669"/>
              <a:ext cx="1880966" cy="70985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cap="sq"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399" dirty="0"/>
                <a:t>Screen Event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16E64A5-28F5-42DD-A6C1-59A2C196C99E}"/>
                </a:ext>
              </a:extLst>
            </p:cNvPr>
            <p:cNvSpPr/>
            <p:nvPr/>
          </p:nvSpPr>
          <p:spPr>
            <a:xfrm>
              <a:off x="5669473" y="1807703"/>
              <a:ext cx="1880966" cy="70985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cap="sq"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9" dirty="0"/>
            </a:p>
            <a:p>
              <a:pPr algn="ctr"/>
              <a:endParaRPr lang="en-US" sz="2399" dirty="0"/>
            </a:p>
            <a:p>
              <a:pPr algn="ctr"/>
              <a:r>
                <a:rPr lang="en-US" sz="2399" dirty="0"/>
                <a:t>Widget Event</a:t>
              </a:r>
            </a:p>
            <a:p>
              <a:pPr algn="ctr"/>
              <a:endParaRPr lang="en-US" sz="2399" dirty="0"/>
            </a:p>
            <a:p>
              <a:pPr algn="ctr"/>
              <a:endParaRPr lang="en-US" sz="2399" dirty="0"/>
            </a:p>
          </p:txBody>
        </p:sp>
      </p:grpSp>
      <p:sp>
        <p:nvSpPr>
          <p:cNvPr id="40" name="Callout: Left Arrow 39">
            <a:extLst>
              <a:ext uri="{FF2B5EF4-FFF2-40B4-BE49-F238E27FC236}">
                <a16:creationId xmlns:a16="http://schemas.microsoft.com/office/drawing/2014/main" id="{CB4468E7-4163-4A85-A1EF-632BED55F564}"/>
              </a:ext>
            </a:extLst>
          </p:cNvPr>
          <p:cNvSpPr/>
          <p:nvPr/>
        </p:nvSpPr>
        <p:spPr>
          <a:xfrm>
            <a:off x="7592117" y="1605087"/>
            <a:ext cx="3256060" cy="1115091"/>
          </a:xfrm>
          <a:prstGeom prst="leftArrowCallout">
            <a:avLst>
              <a:gd name="adj1" fmla="val 19473"/>
              <a:gd name="adj2" fmla="val 20394"/>
              <a:gd name="adj3" fmla="val 25000"/>
              <a:gd name="adj4" fmla="val 76040"/>
            </a:avLst>
          </a:prstGeom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999" dirty="0"/>
              <a:t>Touch Input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999" dirty="0"/>
              <a:t>Property Change</a:t>
            </a:r>
          </a:p>
        </p:txBody>
      </p:sp>
      <p:sp>
        <p:nvSpPr>
          <p:cNvPr id="41" name="Callout: Right Arrow 40">
            <a:extLst>
              <a:ext uri="{FF2B5EF4-FFF2-40B4-BE49-F238E27FC236}">
                <a16:creationId xmlns:a16="http://schemas.microsoft.com/office/drawing/2014/main" id="{AC88E778-0183-45CD-9C67-D21EA3A98ABD}"/>
              </a:ext>
            </a:extLst>
          </p:cNvPr>
          <p:cNvSpPr/>
          <p:nvPr/>
        </p:nvSpPr>
        <p:spPr>
          <a:xfrm>
            <a:off x="585612" y="1651463"/>
            <a:ext cx="2668227" cy="1022337"/>
          </a:xfrm>
          <a:prstGeom prst="rightArrowCallout">
            <a:avLst>
              <a:gd name="adj1" fmla="val 22058"/>
              <a:gd name="adj2" fmla="val 25985"/>
              <a:gd name="adj3" fmla="val 25000"/>
              <a:gd name="adj4" fmla="val 64977"/>
            </a:avLst>
          </a:prstGeom>
          <a:solidFill>
            <a:schemeClr val="accent1">
              <a:lumMod val="40000"/>
              <a:lumOff val="60000"/>
            </a:schemeClr>
          </a:solidFill>
          <a:ln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99" dirty="0">
                <a:solidFill>
                  <a:schemeClr val="tx1"/>
                </a:solidFill>
              </a:rPr>
              <a:t>Screen Change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8F4E4E9-9474-49C1-A7C2-C2428E29AC8C}"/>
              </a:ext>
            </a:extLst>
          </p:cNvPr>
          <p:cNvSpPr/>
          <p:nvPr/>
        </p:nvSpPr>
        <p:spPr>
          <a:xfrm>
            <a:off x="3676050" y="2455828"/>
            <a:ext cx="469376" cy="865878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3CDDD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9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6A2A7E63-8EA7-45E5-A92E-87CF47064703}"/>
              </a:ext>
            </a:extLst>
          </p:cNvPr>
          <p:cNvSpPr/>
          <p:nvPr/>
        </p:nvSpPr>
        <p:spPr>
          <a:xfrm>
            <a:off x="6813436" y="2439253"/>
            <a:ext cx="450635" cy="846185"/>
          </a:xfrm>
          <a:prstGeom prst="downArrow">
            <a:avLst>
              <a:gd name="adj1" fmla="val 36441"/>
              <a:gd name="adj2" fmla="val 50000"/>
            </a:avLst>
          </a:prstGeom>
          <a:gradFill>
            <a:gsLst>
              <a:gs pos="25000">
                <a:schemeClr val="accent2">
                  <a:lumMod val="60000"/>
                  <a:lumOff val="40000"/>
                </a:schemeClr>
              </a:gs>
              <a:gs pos="90000">
                <a:schemeClr val="accent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9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A5AD3C-6431-4383-8723-AB467B0F28EE}"/>
              </a:ext>
            </a:extLst>
          </p:cNvPr>
          <p:cNvGrpSpPr/>
          <p:nvPr/>
        </p:nvGrpSpPr>
        <p:grpSpPr>
          <a:xfrm>
            <a:off x="8452602" y="3016109"/>
            <a:ext cx="3153789" cy="2949333"/>
            <a:chOff x="8832418" y="3053378"/>
            <a:chExt cx="3154611" cy="295010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D91283-700E-4086-B13A-5B1A8D98CA00}"/>
                </a:ext>
              </a:extLst>
            </p:cNvPr>
            <p:cNvCxnSpPr>
              <a:cxnSpLocks/>
              <a:stCxn id="32" idx="3"/>
              <a:endCxn id="52" idx="2"/>
            </p:cNvCxnSpPr>
            <p:nvPr/>
          </p:nvCxnSpPr>
          <p:spPr>
            <a:xfrm flipV="1">
              <a:off x="8832418" y="4969790"/>
              <a:ext cx="1665069" cy="1033689"/>
            </a:xfrm>
            <a:prstGeom prst="line">
              <a:avLst/>
            </a:prstGeom>
            <a:ln w="2540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3E2C2C5-0DFC-408D-81FF-E6EB90B79F1E}"/>
                </a:ext>
              </a:extLst>
            </p:cNvPr>
            <p:cNvGrpSpPr/>
            <p:nvPr/>
          </p:nvGrpSpPr>
          <p:grpSpPr>
            <a:xfrm>
              <a:off x="9007945" y="3053378"/>
              <a:ext cx="2979084" cy="1916412"/>
              <a:chOff x="9233501" y="3088624"/>
              <a:chExt cx="2979084" cy="1916412"/>
            </a:xfrm>
          </p:grpSpPr>
          <p:sp>
            <p:nvSpPr>
              <p:cNvPr id="51" name="TextBox 57">
                <a:extLst>
                  <a:ext uri="{FF2B5EF4-FFF2-40B4-BE49-F238E27FC236}">
                    <a16:creationId xmlns:a16="http://schemas.microsoft.com/office/drawing/2014/main" id="{1FE407F6-5676-4C6F-A36C-94D935504B5F}"/>
                  </a:ext>
                </a:extLst>
              </p:cNvPr>
              <p:cNvSpPr txBox="1"/>
              <p:nvPr/>
            </p:nvSpPr>
            <p:spPr>
              <a:xfrm>
                <a:off x="9233501" y="3088624"/>
                <a:ext cx="2979084" cy="3385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What can callbacks do?</a:t>
                </a:r>
              </a:p>
            </p:txBody>
          </p:sp>
          <p:sp>
            <p:nvSpPr>
              <p:cNvPr id="52" name="TextBox 58">
                <a:extLst>
                  <a:ext uri="{FF2B5EF4-FFF2-40B4-BE49-F238E27FC236}">
                    <a16:creationId xmlns:a16="http://schemas.microsoft.com/office/drawing/2014/main" id="{C775AAC0-1E08-4B06-9FDF-ED1AEAFABEE6}"/>
                  </a:ext>
                </a:extLst>
              </p:cNvPr>
              <p:cNvSpPr txBox="1"/>
              <p:nvPr/>
            </p:nvSpPr>
            <p:spPr>
              <a:xfrm>
                <a:off x="9233501" y="3435376"/>
                <a:ext cx="2979084" cy="1569660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664" indent="-285664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library functions to update the UI</a:t>
                </a:r>
              </a:p>
              <a:p>
                <a:pPr marL="285664" indent="-285664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driver or PLIB functions to control hardware</a:t>
                </a:r>
              </a:p>
              <a:p>
                <a:pPr marL="285664" indent="-285664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app functions to perform business logic</a:t>
                </a:r>
              </a:p>
            </p:txBody>
          </p:sp>
        </p:grpSp>
      </p:grpSp>
      <p:sp>
        <p:nvSpPr>
          <p:cNvPr id="45" name="Arrow: Down 44">
            <a:extLst>
              <a:ext uri="{FF2B5EF4-FFF2-40B4-BE49-F238E27FC236}">
                <a16:creationId xmlns:a16="http://schemas.microsoft.com/office/drawing/2014/main" id="{A9E9626E-587D-46A4-B78D-D5897C1D2F66}"/>
              </a:ext>
            </a:extLst>
          </p:cNvPr>
          <p:cNvSpPr/>
          <p:nvPr/>
        </p:nvSpPr>
        <p:spPr>
          <a:xfrm>
            <a:off x="5065821" y="5114123"/>
            <a:ext cx="469376" cy="601460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5B3D7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9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B69F782-4C39-42C8-B11B-361AAA7D8702}"/>
              </a:ext>
            </a:extLst>
          </p:cNvPr>
          <p:cNvGrpSpPr/>
          <p:nvPr/>
        </p:nvGrpSpPr>
        <p:grpSpPr>
          <a:xfrm>
            <a:off x="2468875" y="3504533"/>
            <a:ext cx="2662594" cy="1673647"/>
            <a:chOff x="2467287" y="3504532"/>
            <a:chExt cx="2662594" cy="167364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F04BEC-B410-41FD-99FC-5DE679A9DA5E}"/>
                </a:ext>
              </a:extLst>
            </p:cNvPr>
            <p:cNvGrpSpPr/>
            <p:nvPr/>
          </p:nvGrpSpPr>
          <p:grpSpPr>
            <a:xfrm>
              <a:off x="2467287" y="3504532"/>
              <a:ext cx="2662594" cy="1673647"/>
              <a:chOff x="1237661" y="3457144"/>
              <a:chExt cx="2663288" cy="2058796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5B1479D-8F2E-41C1-962D-E8D988CACBFE}"/>
                  </a:ext>
                </a:extLst>
              </p:cNvPr>
              <p:cNvSpPr/>
              <p:nvPr/>
            </p:nvSpPr>
            <p:spPr>
              <a:xfrm>
                <a:off x="1237661" y="3457144"/>
                <a:ext cx="2663288" cy="205879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3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Screen Event Callbacks</a:t>
                </a:r>
                <a:endParaRPr lang="en-US" sz="19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9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4D0F8B60-B1D9-4B0A-818B-761E0014E3C6}"/>
                  </a:ext>
                </a:extLst>
              </p:cNvPr>
              <p:cNvSpPr/>
              <p:nvPr/>
            </p:nvSpPr>
            <p:spPr>
              <a:xfrm>
                <a:off x="1447809" y="4045923"/>
                <a:ext cx="2306835" cy="33061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Hide</a:t>
                </a: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5B08D30-01F1-4845-8758-7A3B4EF4B52C}"/>
                  </a:ext>
                </a:extLst>
              </p:cNvPr>
              <p:cNvSpPr/>
              <p:nvPr/>
            </p:nvSpPr>
            <p:spPr>
              <a:xfrm>
                <a:off x="1447808" y="4443063"/>
                <a:ext cx="2306835" cy="33030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Show</a:t>
                </a:r>
              </a:p>
            </p:txBody>
          </p:sp>
        </p:grp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727C931-FBB1-48C0-9C01-1A51AFA386D0}"/>
                </a:ext>
              </a:extLst>
            </p:cNvPr>
            <p:cNvSpPr/>
            <p:nvPr/>
          </p:nvSpPr>
          <p:spPr>
            <a:xfrm>
              <a:off x="2691365" y="4622513"/>
              <a:ext cx="2306234" cy="2685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On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4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  <p:bldP spid="41" grpId="0" animBg="1"/>
      <p:bldP spid="42" grpId="0" animBg="1"/>
      <p:bldP spid="43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4000" b="1" dirty="0"/>
              <a:t>Handling Dynamic Strings </a:t>
            </a:r>
          </a:p>
          <a:p>
            <a:pPr marL="868680" lvl="1" indent="-274320"/>
            <a:r>
              <a:rPr lang="en-US" sz="3600" b="1" dirty="0"/>
              <a:t>Using RTC</a:t>
            </a:r>
          </a:p>
          <a:p>
            <a:pPr marL="754380" lvl="1" indent="-274320"/>
            <a:endParaRPr lang="en-US" sz="4000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0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25"/>
            <a:ext cx="10515600" cy="4351338"/>
          </a:xfrm>
        </p:spPr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4000" b="1" dirty="0"/>
              <a:t>Animation using Graphics Canvas</a:t>
            </a:r>
            <a:endParaRPr lang="en-US" sz="3600" b="1" dirty="0"/>
          </a:p>
          <a:p>
            <a:pPr marL="754380" lvl="1" indent="-274320"/>
            <a:endParaRPr lang="en-US" sz="4000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29570-07BE-B3C5-CF5E-B79D144E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49" y="2380197"/>
            <a:ext cx="6921485" cy="4296828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5B3856B-94EC-B498-978A-BB4390AC3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59" y="2913496"/>
            <a:ext cx="1542262" cy="2236314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7B688C0-C7EA-4EBA-F7B8-9EE4F9269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26" y="2913496"/>
            <a:ext cx="1534795" cy="2231557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8D6F57E-D14D-5A2D-8921-1872A525C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59" y="2908739"/>
            <a:ext cx="1539601" cy="2231556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B2C44F1-30D9-8F1B-DF3D-C571FAB2E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53" y="2918265"/>
            <a:ext cx="1542907" cy="2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01DEE-6517-4719-B7E4-CDEB7C279BBE}"/>
              </a:ext>
            </a:extLst>
          </p:cNvPr>
          <p:cNvGrpSpPr/>
          <p:nvPr/>
        </p:nvGrpSpPr>
        <p:grpSpPr>
          <a:xfrm>
            <a:off x="6666808" y="5319252"/>
            <a:ext cx="5319252" cy="975168"/>
            <a:chOff x="6665220" y="5319252"/>
            <a:chExt cx="5319252" cy="97516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8A34C0-3AB3-4BD4-884F-A2A3C59962FB}"/>
                </a:ext>
              </a:extLst>
            </p:cNvPr>
            <p:cNvSpPr/>
            <p:nvPr/>
          </p:nvSpPr>
          <p:spPr>
            <a:xfrm>
              <a:off x="6665220" y="5319252"/>
              <a:ext cx="5319252" cy="97516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Display Controller</a:t>
              </a:r>
            </a:p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78C854-E766-44D3-9687-8928C5C80054}"/>
                </a:ext>
              </a:extLst>
            </p:cNvPr>
            <p:cNvCxnSpPr/>
            <p:nvPr/>
          </p:nvCxnSpPr>
          <p:spPr>
            <a:xfrm>
              <a:off x="7069394" y="5881466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71DEA6-CF1A-4F7E-8E1B-51131DF44D0F}"/>
                </a:ext>
              </a:extLst>
            </p:cNvPr>
            <p:cNvCxnSpPr/>
            <p:nvPr/>
          </p:nvCxnSpPr>
          <p:spPr>
            <a:xfrm>
              <a:off x="7069394" y="6011061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8040B9-8D83-4C5E-8A8A-CAF2016B5447}"/>
                </a:ext>
              </a:extLst>
            </p:cNvPr>
            <p:cNvCxnSpPr/>
            <p:nvPr/>
          </p:nvCxnSpPr>
          <p:spPr>
            <a:xfrm>
              <a:off x="7069394" y="6132188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EC4A0-1E82-45F8-BA07-E5355E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What is the Graphics Canvas?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0220-536B-4E17-9A0E-22A0AADC7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67A71-2501-49D7-BF3D-6DECC91D63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717" y="1403852"/>
            <a:ext cx="6335611" cy="2348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 ‘Virtual Display’ software layer for</a:t>
            </a:r>
          </a:p>
          <a:p>
            <a:r>
              <a:rPr lang="en-US" sz="2000" dirty="0"/>
              <a:t>Storing or pre-rendering Frame with the GFX Library</a:t>
            </a:r>
          </a:p>
          <a:p>
            <a:r>
              <a:rPr lang="en-US" sz="2000" dirty="0"/>
              <a:t>Configuring the Display Controller Layers to display the Frames</a:t>
            </a:r>
          </a:p>
          <a:p>
            <a:r>
              <a:rPr lang="en-US" sz="2000" dirty="0"/>
              <a:t>Applying effects like Motion, Sliding Panels, Sprite Animation, Cropping, Screen Transitions and Fade In/Out using Display Controller Layers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0CAE12-8636-4C53-9766-D0135C9E8285}"/>
              </a:ext>
            </a:extLst>
          </p:cNvPr>
          <p:cNvSpPr/>
          <p:nvPr/>
        </p:nvSpPr>
        <p:spPr>
          <a:xfrm>
            <a:off x="6653714" y="2969342"/>
            <a:ext cx="5319252" cy="152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GFX </a:t>
            </a:r>
          </a:p>
          <a:p>
            <a:pPr algn="ctr"/>
            <a:r>
              <a:rPr lang="en-US" dirty="0"/>
              <a:t>Canvas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010540-AD35-4B2A-866F-A016392B523F}"/>
              </a:ext>
            </a:extLst>
          </p:cNvPr>
          <p:cNvSpPr/>
          <p:nvPr/>
        </p:nvSpPr>
        <p:spPr>
          <a:xfrm>
            <a:off x="6666808" y="4616245"/>
            <a:ext cx="5319252" cy="5850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Display Driver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2DDF41-3F2C-49B9-9377-446509055B24}"/>
              </a:ext>
            </a:extLst>
          </p:cNvPr>
          <p:cNvSpPr/>
          <p:nvPr/>
        </p:nvSpPr>
        <p:spPr>
          <a:xfrm>
            <a:off x="6620508" y="1231490"/>
            <a:ext cx="2458014" cy="1524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Legato Library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326C3C-31A2-482B-A878-C3BAE70FC9D5}"/>
              </a:ext>
            </a:extLst>
          </p:cNvPr>
          <p:cNvSpPr/>
          <p:nvPr/>
        </p:nvSpPr>
        <p:spPr>
          <a:xfrm>
            <a:off x="9414577" y="1225699"/>
            <a:ext cx="2531052" cy="1524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A324AF0-B73B-4D94-AC34-8BD3D940FB13}"/>
              </a:ext>
            </a:extLst>
          </p:cNvPr>
          <p:cNvSpPr/>
          <p:nvPr/>
        </p:nvSpPr>
        <p:spPr>
          <a:xfrm>
            <a:off x="7146220" y="2393891"/>
            <a:ext cx="1378199" cy="846894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FD7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data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7B3A042-EA6B-4286-9E99-DDC317BD129E}"/>
              </a:ext>
            </a:extLst>
          </p:cNvPr>
          <p:cNvSpPr/>
          <p:nvPr/>
        </p:nvSpPr>
        <p:spPr>
          <a:xfrm>
            <a:off x="10149861" y="4718991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Display </a:t>
            </a:r>
            <a:r>
              <a:rPr lang="en-US" sz="1200" dirty="0"/>
              <a:t>Controller</a:t>
            </a:r>
          </a:p>
          <a:p>
            <a:pPr algn="ctr"/>
            <a:r>
              <a:rPr lang="en-US" sz="1400" dirty="0"/>
              <a:t>PLIB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F425549-ACD8-45F5-8A4D-194B8C47AB28}"/>
              </a:ext>
            </a:extLst>
          </p:cNvPr>
          <p:cNvSpPr/>
          <p:nvPr/>
        </p:nvSpPr>
        <p:spPr>
          <a:xfrm>
            <a:off x="10142971" y="3598339"/>
            <a:ext cx="1378199" cy="1445342"/>
          </a:xfrm>
          <a:prstGeom prst="downArrow">
            <a:avLst>
              <a:gd name="adj1" fmla="val 65000"/>
              <a:gd name="adj2" fmla="val 2753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Display Driver IOCTL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1F1D7C5-7711-4F04-8C24-01BDE71230F9}"/>
              </a:ext>
            </a:extLst>
          </p:cNvPr>
          <p:cNvSpPr/>
          <p:nvPr/>
        </p:nvSpPr>
        <p:spPr>
          <a:xfrm>
            <a:off x="10146351" y="2624535"/>
            <a:ext cx="1378199" cy="1293558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Interface Functions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D0E5526-C28C-40BD-8338-C6A50AB426FE}"/>
              </a:ext>
            </a:extLst>
          </p:cNvPr>
          <p:cNvSpPr/>
          <p:nvPr/>
        </p:nvSpPr>
        <p:spPr>
          <a:xfrm>
            <a:off x="7163799" y="4395193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Buffer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C618E8-6E0F-4703-A241-99E5D60A8463}"/>
              </a:ext>
            </a:extLst>
          </p:cNvPr>
          <p:cNvGrpSpPr/>
          <p:nvPr/>
        </p:nvGrpSpPr>
        <p:grpSpPr>
          <a:xfrm>
            <a:off x="7288840" y="3204261"/>
            <a:ext cx="1129931" cy="1190932"/>
            <a:chOff x="7287251" y="3204261"/>
            <a:chExt cx="1129931" cy="1190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DA2011-4899-47FE-84FB-2BD1ED06CE6C}"/>
                </a:ext>
              </a:extLst>
            </p:cNvPr>
            <p:cNvSpPr/>
            <p:nvPr/>
          </p:nvSpPr>
          <p:spPr>
            <a:xfrm>
              <a:off x="7287251" y="3204261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04DBC-FFDB-4D13-A315-37658AE2783A}"/>
                </a:ext>
              </a:extLst>
            </p:cNvPr>
            <p:cNvSpPr/>
            <p:nvPr/>
          </p:nvSpPr>
          <p:spPr>
            <a:xfrm>
              <a:off x="7287251" y="3605640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2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E63D21-128A-4ED3-896D-B0E65D887E48}"/>
                </a:ext>
              </a:extLst>
            </p:cNvPr>
            <p:cNvSpPr/>
            <p:nvPr/>
          </p:nvSpPr>
          <p:spPr>
            <a:xfrm>
              <a:off x="7287251" y="4020952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3</a:t>
              </a:r>
            </a:p>
          </p:txBody>
        </p:sp>
      </p:grpSp>
      <p:pic>
        <p:nvPicPr>
          <p:cNvPr id="11" name="PIC32MZ_DA_CU_WVGA7_LegatoDB_Small">
            <a:hlinkClick r:id="" action="ppaction://media"/>
            <a:extLst>
              <a:ext uri="{FF2B5EF4-FFF2-40B4-BE49-F238E27FC236}">
                <a16:creationId xmlns:a16="http://schemas.microsoft.com/office/drawing/2014/main" id="{5052FCFB-A7C2-420B-8BEF-B64860F4D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8792" y="4041701"/>
            <a:ext cx="4350990" cy="24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1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14" grpId="0" animBg="1"/>
      <p:bldP spid="16" grpId="0" animBg="1"/>
      <p:bldP spid="17" grpId="0" animBg="1"/>
      <p:bldP spid="24" grpId="0" animBg="1"/>
      <p:bldP spid="22" grpId="0" animBg="1"/>
      <p:bldP spid="19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3068-B0BE-4C35-8645-C4905D61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Canvas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B2F7-2B4C-47CA-B719-5EA442F82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9FD70-1C46-42F1-8388-53D0D6B1D1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7098" y="1403853"/>
            <a:ext cx="11400661" cy="29490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Canvas Object contains frame information</a:t>
            </a:r>
          </a:p>
          <a:p>
            <a:r>
              <a:rPr lang="en-US" dirty="0"/>
              <a:t>Buffer address, resolution, color mode</a:t>
            </a:r>
          </a:p>
          <a:p>
            <a:r>
              <a:rPr lang="en-US" dirty="0"/>
              <a:t>Layer ID, size, position, alpha</a:t>
            </a:r>
          </a:p>
          <a:p>
            <a:r>
              <a:rPr lang="en-US" dirty="0"/>
              <a:t>Layer effects status and settings</a:t>
            </a:r>
          </a:p>
          <a:p>
            <a:pPr marL="0" indent="0">
              <a:buNone/>
            </a:pPr>
            <a:r>
              <a:rPr lang="en-US" dirty="0"/>
              <a:t>A Canvas Object is assigned a HW Layer in the Display Controller</a:t>
            </a:r>
          </a:p>
          <a:p>
            <a:pPr marL="0" indent="0">
              <a:buNone/>
            </a:pPr>
            <a:r>
              <a:rPr lang="en-US" dirty="0"/>
              <a:t>Application calls Canvas APIs to set Display and Effects settings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D7C0FC-8E2F-4EF3-BEA1-4C615674CAA7}"/>
              </a:ext>
            </a:extLst>
          </p:cNvPr>
          <p:cNvGrpSpPr/>
          <p:nvPr/>
        </p:nvGrpSpPr>
        <p:grpSpPr>
          <a:xfrm>
            <a:off x="2559593" y="4352933"/>
            <a:ext cx="7225214" cy="2055026"/>
            <a:chOff x="2558005" y="4352933"/>
            <a:chExt cx="7225214" cy="20550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0C5849-E678-4C0A-B1C8-DBF1A5335F2F}"/>
                </a:ext>
              </a:extLst>
            </p:cNvPr>
            <p:cNvSpPr/>
            <p:nvPr/>
          </p:nvSpPr>
          <p:spPr>
            <a:xfrm>
              <a:off x="2558005" y="4883250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GFX </a:t>
              </a:r>
            </a:p>
            <a:p>
              <a:r>
                <a:rPr lang="en-US" dirty="0"/>
                <a:t>Canvas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B99F59-3B17-4FB4-ACC8-5EC88ECF30D4}"/>
                </a:ext>
              </a:extLst>
            </p:cNvPr>
            <p:cNvSpPr/>
            <p:nvPr/>
          </p:nvSpPr>
          <p:spPr>
            <a:xfrm>
              <a:off x="4075436" y="52225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7E0586-30A8-4ED4-A773-FFFCD1A425C7}"/>
                </a:ext>
              </a:extLst>
            </p:cNvPr>
            <p:cNvSpPr/>
            <p:nvPr/>
          </p:nvSpPr>
          <p:spPr>
            <a:xfrm>
              <a:off x="6246812" y="4883959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Display </a:t>
              </a:r>
            </a:p>
            <a:p>
              <a:pPr algn="r"/>
              <a:r>
                <a:rPr lang="en-US" dirty="0"/>
                <a:t>Controller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E3BC14-B58C-4706-A3E1-37A580048173}"/>
                </a:ext>
              </a:extLst>
            </p:cNvPr>
            <p:cNvSpPr/>
            <p:nvPr/>
          </p:nvSpPr>
          <p:spPr>
            <a:xfrm>
              <a:off x="6430331" y="52688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HW Layer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B33F36-6C61-4D52-8D93-048FF5EF3D41}"/>
                </a:ext>
              </a:extLst>
            </p:cNvPr>
            <p:cNvSpPr/>
            <p:nvPr/>
          </p:nvSpPr>
          <p:spPr>
            <a:xfrm>
              <a:off x="5942013" y="5444502"/>
              <a:ext cx="643982" cy="457606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4C7975-DA64-44FE-8D1B-3D52F36D5C0E}"/>
                </a:ext>
              </a:extLst>
            </p:cNvPr>
            <p:cNvSpPr/>
            <p:nvPr/>
          </p:nvSpPr>
          <p:spPr>
            <a:xfrm>
              <a:off x="2558005" y="4352933"/>
              <a:ext cx="3536407" cy="42633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9187E9D8-F57B-4668-996D-2FF53F66D99E}"/>
                </a:ext>
              </a:extLst>
            </p:cNvPr>
            <p:cNvSpPr/>
            <p:nvPr/>
          </p:nvSpPr>
          <p:spPr>
            <a:xfrm>
              <a:off x="4075436" y="4728093"/>
              <a:ext cx="422673" cy="49441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2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2A5-0EBC-4DEB-9890-2593EE2B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Composer and Canvas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7F5EB-02DE-4CFF-BE99-696F43D5E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209F0-1F4B-4232-A1D3-D14C2C77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05" y="2084898"/>
            <a:ext cx="1836251" cy="42976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B31FB-94FD-46F9-B481-0D1FEEBC6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6"/>
          <a:stretch/>
        </p:blipFill>
        <p:spPr>
          <a:xfrm>
            <a:off x="3321537" y="3429000"/>
            <a:ext cx="4720942" cy="2681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0F4A454-97DE-4EF7-ADF5-B8A92146DE7A}"/>
              </a:ext>
            </a:extLst>
          </p:cNvPr>
          <p:cNvGrpSpPr/>
          <p:nvPr/>
        </p:nvGrpSpPr>
        <p:grpSpPr>
          <a:xfrm>
            <a:off x="1233656" y="3110356"/>
            <a:ext cx="3039453" cy="3207955"/>
            <a:chOff x="1232067" y="3110355"/>
            <a:chExt cx="3039453" cy="32079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DBC065-B47A-44E4-856E-3ED885A360C5}"/>
                </a:ext>
              </a:extLst>
            </p:cNvPr>
            <p:cNvSpPr/>
            <p:nvPr/>
          </p:nvSpPr>
          <p:spPr>
            <a:xfrm>
              <a:off x="3319948" y="3882253"/>
              <a:ext cx="951572" cy="27432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BCD758-F20D-4D20-8992-3D5E6B0C5DE1}"/>
                </a:ext>
              </a:extLst>
            </p:cNvPr>
            <p:cNvSpPr/>
            <p:nvPr/>
          </p:nvSpPr>
          <p:spPr>
            <a:xfrm>
              <a:off x="3319948" y="4156573"/>
              <a:ext cx="951572" cy="38862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9943BA-DB67-43F3-81A8-71490DC7F64B}"/>
                </a:ext>
              </a:extLst>
            </p:cNvPr>
            <p:cNvSpPr/>
            <p:nvPr/>
          </p:nvSpPr>
          <p:spPr>
            <a:xfrm>
              <a:off x="3319948" y="4545193"/>
              <a:ext cx="951572" cy="16002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50E086-4E5A-42C2-A1C6-526CF85EA803}"/>
                </a:ext>
              </a:extLst>
            </p:cNvPr>
            <p:cNvSpPr/>
            <p:nvPr/>
          </p:nvSpPr>
          <p:spPr>
            <a:xfrm>
              <a:off x="3319948" y="4705213"/>
              <a:ext cx="951572" cy="16002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1DB882-A61F-42C1-A680-A3C3BBB15094}"/>
                </a:ext>
              </a:extLst>
            </p:cNvPr>
            <p:cNvSpPr/>
            <p:nvPr/>
          </p:nvSpPr>
          <p:spPr>
            <a:xfrm>
              <a:off x="3319948" y="4865233"/>
              <a:ext cx="951572" cy="510540"/>
            </a:xfrm>
            <a:prstGeom prst="rect">
              <a:avLst/>
            </a:prstGeom>
            <a:solidFill>
              <a:srgbClr val="FD7F20">
                <a:alpha val="40000"/>
              </a:srgb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A0A06E-F9E3-458A-B065-ACE43826F987}"/>
                </a:ext>
              </a:extLst>
            </p:cNvPr>
            <p:cNvSpPr/>
            <p:nvPr/>
          </p:nvSpPr>
          <p:spPr>
            <a:xfrm>
              <a:off x="3319948" y="5376409"/>
              <a:ext cx="951572" cy="51054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77085F6-7D85-4FD7-899E-BADD603F91DF}"/>
                </a:ext>
              </a:extLst>
            </p:cNvPr>
            <p:cNvGrpSpPr/>
            <p:nvPr/>
          </p:nvGrpSpPr>
          <p:grpSpPr>
            <a:xfrm>
              <a:off x="1232067" y="3110355"/>
              <a:ext cx="2087881" cy="3207955"/>
              <a:chOff x="1232067" y="3110355"/>
              <a:chExt cx="2087881" cy="320795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5FD618-89CA-462D-813F-3B9FC33B2DEE}"/>
                  </a:ext>
                </a:extLst>
              </p:cNvPr>
              <p:cNvSpPr/>
              <p:nvPr/>
            </p:nvSpPr>
            <p:spPr>
              <a:xfrm>
                <a:off x="1232067" y="3110355"/>
                <a:ext cx="1529800" cy="51237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3B3A04-82D9-4E62-894E-AF74A72268A3}"/>
                  </a:ext>
                </a:extLst>
              </p:cNvPr>
              <p:cNvSpPr/>
              <p:nvPr/>
            </p:nvSpPr>
            <p:spPr>
              <a:xfrm>
                <a:off x="1232067" y="3622732"/>
                <a:ext cx="1529800" cy="56388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66DA45-14DF-4AA7-8F68-E76A7CA632D4}"/>
                  </a:ext>
                </a:extLst>
              </p:cNvPr>
              <p:cNvSpPr/>
              <p:nvPr/>
            </p:nvSpPr>
            <p:spPr>
              <a:xfrm>
                <a:off x="1232067" y="4186612"/>
                <a:ext cx="1529800" cy="54038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4D483E-5925-47B4-B892-BF6D0C304023}"/>
                  </a:ext>
                </a:extLst>
              </p:cNvPr>
              <p:cNvSpPr/>
              <p:nvPr/>
            </p:nvSpPr>
            <p:spPr>
              <a:xfrm>
                <a:off x="1232067" y="4726998"/>
                <a:ext cx="1529800" cy="5403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DB401B-5881-41CA-8B87-C42D6A399237}"/>
                  </a:ext>
                </a:extLst>
              </p:cNvPr>
              <p:cNvSpPr/>
              <p:nvPr/>
            </p:nvSpPr>
            <p:spPr>
              <a:xfrm>
                <a:off x="1232067" y="5267384"/>
                <a:ext cx="1529800" cy="510540"/>
              </a:xfrm>
              <a:prstGeom prst="rect">
                <a:avLst/>
              </a:prstGeom>
              <a:solidFill>
                <a:srgbClr val="FD7F20">
                  <a:alpha val="40000"/>
                </a:srgb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1CF461-8CA2-4889-B717-738A46E65719}"/>
                  </a:ext>
                </a:extLst>
              </p:cNvPr>
              <p:cNvSpPr/>
              <p:nvPr/>
            </p:nvSpPr>
            <p:spPr>
              <a:xfrm>
                <a:off x="1232067" y="5777924"/>
                <a:ext cx="1529800" cy="5403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2818CF7-3FFB-4970-9991-D9B60E8CDAD5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flipH="1" flipV="1">
                <a:off x="2761867" y="3366544"/>
                <a:ext cx="558081" cy="6528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1C6F7E-6AD2-45C6-8891-821453CA24C3}"/>
                  </a:ext>
                </a:extLst>
              </p:cNvPr>
              <p:cNvCxnSpPr>
                <a:stCxn id="10" idx="1"/>
                <a:endCxn id="17" idx="3"/>
              </p:cNvCxnSpPr>
              <p:nvPr/>
            </p:nvCxnSpPr>
            <p:spPr>
              <a:xfrm flipH="1" flipV="1">
                <a:off x="2761867" y="3904672"/>
                <a:ext cx="558081" cy="4462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AE9C220-452A-4AF8-B8B6-61B576F255D9}"/>
                  </a:ext>
                </a:extLst>
              </p:cNvPr>
              <p:cNvCxnSpPr>
                <a:stCxn id="11" idx="1"/>
                <a:endCxn id="18" idx="3"/>
              </p:cNvCxnSpPr>
              <p:nvPr/>
            </p:nvCxnSpPr>
            <p:spPr>
              <a:xfrm flipH="1" flipV="1">
                <a:off x="2761867" y="4456805"/>
                <a:ext cx="558081" cy="1683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87DEF81-A215-4116-8D6C-CF574403BBDC}"/>
                  </a:ext>
                </a:extLst>
              </p:cNvPr>
              <p:cNvCxnSpPr>
                <a:stCxn id="12" idx="1"/>
                <a:endCxn id="19" idx="3"/>
              </p:cNvCxnSpPr>
              <p:nvPr/>
            </p:nvCxnSpPr>
            <p:spPr>
              <a:xfrm flipH="1">
                <a:off x="2761867" y="4785223"/>
                <a:ext cx="558081" cy="2119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0462513-9C1C-4BE9-B06C-1E79CEAEB6A9}"/>
                  </a:ext>
                </a:extLst>
              </p:cNvPr>
              <p:cNvCxnSpPr>
                <a:stCxn id="13" idx="1"/>
                <a:endCxn id="20" idx="3"/>
              </p:cNvCxnSpPr>
              <p:nvPr/>
            </p:nvCxnSpPr>
            <p:spPr>
              <a:xfrm flipH="1">
                <a:off x="2761867" y="5120503"/>
                <a:ext cx="558081" cy="4021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44F38DB-FCA0-4F70-B876-B65C9AB8193C}"/>
                  </a:ext>
                </a:extLst>
              </p:cNvPr>
              <p:cNvCxnSpPr>
                <a:stCxn id="14" idx="1"/>
                <a:endCxn id="21" idx="3"/>
              </p:cNvCxnSpPr>
              <p:nvPr/>
            </p:nvCxnSpPr>
            <p:spPr>
              <a:xfrm flipH="1">
                <a:off x="2761867" y="5631679"/>
                <a:ext cx="558081" cy="4164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F2D238-9084-40AB-B333-5BDF92EE1A39}"/>
              </a:ext>
            </a:extLst>
          </p:cNvPr>
          <p:cNvSpPr txBox="1"/>
          <p:nvPr/>
        </p:nvSpPr>
        <p:spPr>
          <a:xfrm>
            <a:off x="598091" y="1391278"/>
            <a:ext cx="1134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composer Layer is mapped and rendered to a Canvas object at the same z-order**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C46670-3766-45FC-BEE5-EB36F9F8F2AC}"/>
              </a:ext>
            </a:extLst>
          </p:cNvPr>
          <p:cNvGrpSpPr/>
          <p:nvPr/>
        </p:nvGrpSpPr>
        <p:grpSpPr>
          <a:xfrm>
            <a:off x="2573976" y="2303841"/>
            <a:ext cx="5468503" cy="735654"/>
            <a:chOff x="2572387" y="2303841"/>
            <a:chExt cx="5468503" cy="73565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65B69A-29A7-4CEC-B173-AD79125B7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2387" y="2649471"/>
              <a:ext cx="765994" cy="390024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oval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C56C85-8BB1-494E-9CBC-6C6058356065}"/>
                </a:ext>
              </a:extLst>
            </p:cNvPr>
            <p:cNvSpPr txBox="1"/>
            <p:nvPr/>
          </p:nvSpPr>
          <p:spPr>
            <a:xfrm>
              <a:off x="3338381" y="2303841"/>
              <a:ext cx="4702509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# Canvas Objects  &gt; HW overlays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3DEB02-265B-4F6A-ACF7-A42583CE66F1}"/>
                </a:ext>
              </a:extLst>
            </p:cNvPr>
            <p:cNvSpPr txBox="1"/>
            <p:nvPr/>
          </p:nvSpPr>
          <p:spPr>
            <a:xfrm>
              <a:off x="3338381" y="2649471"/>
              <a:ext cx="4702509" cy="33855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Allows as many layers/canvas as RAM can support!!!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2E654D-E003-4A4A-A87F-CE5FE1DCBB4C}"/>
              </a:ext>
            </a:extLst>
          </p:cNvPr>
          <p:cNvGrpSpPr/>
          <p:nvPr/>
        </p:nvGrpSpPr>
        <p:grpSpPr>
          <a:xfrm>
            <a:off x="8745689" y="2925034"/>
            <a:ext cx="2795071" cy="2680904"/>
            <a:chOff x="8744100" y="2586480"/>
            <a:chExt cx="2795071" cy="268090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EBEC1E4-A431-4367-ACF8-4578D960D48C}"/>
                </a:ext>
              </a:extLst>
            </p:cNvPr>
            <p:cNvSpPr/>
            <p:nvPr/>
          </p:nvSpPr>
          <p:spPr>
            <a:xfrm>
              <a:off x="8982442" y="2791354"/>
              <a:ext cx="2556729" cy="247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4D09F62-BAEB-476A-8CB2-9FFA4B33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2780" y="3073446"/>
              <a:ext cx="2101595" cy="13269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E898972-AD87-4ECE-85BC-275148347CBA}"/>
                </a:ext>
              </a:extLst>
            </p:cNvPr>
            <p:cNvSpPr txBox="1"/>
            <p:nvPr/>
          </p:nvSpPr>
          <p:spPr>
            <a:xfrm>
              <a:off x="8744100" y="2586480"/>
              <a:ext cx="1176451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Pro Tip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FD524B-DA73-4E6B-BD6E-E6ED074F73AF}"/>
                </a:ext>
              </a:extLst>
            </p:cNvPr>
            <p:cNvSpPr txBox="1"/>
            <p:nvPr/>
          </p:nvSpPr>
          <p:spPr>
            <a:xfrm>
              <a:off x="8982442" y="4525409"/>
              <a:ext cx="2556729" cy="73866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Use Layer Editor Options to Hide/Show Layers in the Composer Editor Window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D490232-C0C5-4C74-910F-FDFD0BADA20A}"/>
                </a:ext>
              </a:extLst>
            </p:cNvPr>
            <p:cNvSpPr/>
            <p:nvPr/>
          </p:nvSpPr>
          <p:spPr>
            <a:xfrm>
              <a:off x="9251950" y="3953169"/>
              <a:ext cx="1970785" cy="447266"/>
            </a:xfrm>
            <a:prstGeom prst="rect">
              <a:avLst/>
            </a:prstGeom>
            <a:solidFill>
              <a:srgbClr val="C00000">
                <a:alpha val="36000"/>
              </a:srgb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93F2-03D4-4DD9-B60D-7A031995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5A7A-FA32-475F-8694-1123A5C89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GFX Canvas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99A74-5253-412B-9ABF-2EBED8C271B0}"/>
              </a:ext>
            </a:extLst>
          </p:cNvPr>
          <p:cNvSpPr txBox="1"/>
          <p:nvPr/>
        </p:nvSpPr>
        <p:spPr>
          <a:xfrm>
            <a:off x="370190" y="1378394"/>
            <a:ext cx="923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gfx_canvas.c</a:t>
            </a:r>
            <a:r>
              <a:rPr lang="en-US" sz="2000" b="1" dirty="0"/>
              <a:t>/h </a:t>
            </a:r>
            <a:r>
              <a:rPr lang="en-US" sz="2000" dirty="0"/>
              <a:t>– Core module, private functions, glue code to library and display controller driver</a:t>
            </a:r>
          </a:p>
          <a:p>
            <a:r>
              <a:rPr lang="en-US" sz="2000" b="1" dirty="0" err="1"/>
              <a:t>gfx_canvas_api.c</a:t>
            </a:r>
            <a:r>
              <a:rPr lang="en-US" sz="2000" b="1" dirty="0"/>
              <a:t>/h </a:t>
            </a:r>
            <a:r>
              <a:rPr lang="en-US" sz="2000" dirty="0"/>
              <a:t>– Public module, interface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FAE25-1F6F-4B63-B9AF-9F3CFB247113}"/>
              </a:ext>
            </a:extLst>
          </p:cNvPr>
          <p:cNvGrpSpPr/>
          <p:nvPr/>
        </p:nvGrpSpPr>
        <p:grpSpPr>
          <a:xfrm>
            <a:off x="370192" y="2682784"/>
            <a:ext cx="3623294" cy="3683661"/>
            <a:chOff x="368604" y="2682783"/>
            <a:chExt cx="3623294" cy="36836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108FA2-6743-4EF1-BADA-F79323456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74"/>
            <a:stretch/>
          </p:blipFill>
          <p:spPr>
            <a:xfrm>
              <a:off x="368604" y="3154384"/>
              <a:ext cx="3623294" cy="32120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DC0E4-9B2B-46F7-A04A-8C00488316F2}"/>
                </a:ext>
              </a:extLst>
            </p:cNvPr>
            <p:cNvSpPr txBox="1"/>
            <p:nvPr/>
          </p:nvSpPr>
          <p:spPr>
            <a:xfrm>
              <a:off x="701128" y="2682783"/>
              <a:ext cx="2231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670EA2-86F0-4069-B9F8-DB0A090917C4}"/>
              </a:ext>
            </a:extLst>
          </p:cNvPr>
          <p:cNvGrpSpPr/>
          <p:nvPr/>
        </p:nvGrpSpPr>
        <p:grpSpPr>
          <a:xfrm>
            <a:off x="915988" y="4145281"/>
            <a:ext cx="4901946" cy="2118715"/>
            <a:chOff x="914400" y="4145280"/>
            <a:chExt cx="4901946" cy="211871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7A33E4-EA49-441B-BF02-22D5A5560FBA}"/>
                </a:ext>
              </a:extLst>
            </p:cNvPr>
            <p:cNvSpPr/>
            <p:nvPr/>
          </p:nvSpPr>
          <p:spPr>
            <a:xfrm>
              <a:off x="914400" y="4145280"/>
              <a:ext cx="2503334" cy="5413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8DD2EE-E1E4-4729-A33D-D5C2F68DD2BA}"/>
                </a:ext>
              </a:extLst>
            </p:cNvPr>
            <p:cNvSpPr/>
            <p:nvPr/>
          </p:nvSpPr>
          <p:spPr>
            <a:xfrm>
              <a:off x="3417734" y="4145280"/>
              <a:ext cx="1824448" cy="5413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Assign HW Layers to Canvas Objects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08BAC7-E051-47D5-950D-7C6EC6E693F2}"/>
                </a:ext>
              </a:extLst>
            </p:cNvPr>
            <p:cNvSpPr/>
            <p:nvPr/>
          </p:nvSpPr>
          <p:spPr>
            <a:xfrm>
              <a:off x="914400" y="4735775"/>
              <a:ext cx="3077498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E40403-DE57-4A7B-ACD5-FE0AAF2E2A4A}"/>
                </a:ext>
              </a:extLst>
            </p:cNvPr>
            <p:cNvSpPr/>
            <p:nvPr/>
          </p:nvSpPr>
          <p:spPr>
            <a:xfrm>
              <a:off x="3991898" y="4745546"/>
              <a:ext cx="1824448" cy="471392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Canvas Window Size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C501F3-A599-42FB-AB42-30BE0C13FDE0}"/>
                </a:ext>
              </a:extLst>
            </p:cNvPr>
            <p:cNvSpPr/>
            <p:nvPr/>
          </p:nvSpPr>
          <p:spPr>
            <a:xfrm>
              <a:off x="914400" y="52982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8E9710-B66E-4E73-93A8-C15285A18400}"/>
                </a:ext>
              </a:extLst>
            </p:cNvPr>
            <p:cNvSpPr/>
            <p:nvPr/>
          </p:nvSpPr>
          <p:spPr>
            <a:xfrm>
              <a:off x="3417734" y="52982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Hide (or Show) Frames at Init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858E92-DF8B-43F8-8CA6-88D73B36FBDF}"/>
                </a:ext>
              </a:extLst>
            </p:cNvPr>
            <p:cNvSpPr/>
            <p:nvPr/>
          </p:nvSpPr>
          <p:spPr>
            <a:xfrm>
              <a:off x="914400" y="58023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E35B8A-25D9-402B-B3B7-2BF871C18513}"/>
                </a:ext>
              </a:extLst>
            </p:cNvPr>
            <p:cNvSpPr/>
            <p:nvPr/>
          </p:nvSpPr>
          <p:spPr>
            <a:xfrm>
              <a:off x="3417734" y="58023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Apply Canvas Settings. HW Layer changes are applied in next VBLANK Period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32EF74-4F03-4AAB-A835-E8A5B19662B3}"/>
              </a:ext>
            </a:extLst>
          </p:cNvPr>
          <p:cNvSpPr txBox="1"/>
          <p:nvPr/>
        </p:nvSpPr>
        <p:spPr>
          <a:xfrm>
            <a:off x="7139997" y="5519078"/>
            <a:ext cx="311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9B580-BD60-4F22-ACAC-71F5BA537B1C}"/>
              </a:ext>
            </a:extLst>
          </p:cNvPr>
          <p:cNvGrpSpPr/>
          <p:nvPr/>
        </p:nvGrpSpPr>
        <p:grpSpPr>
          <a:xfrm>
            <a:off x="6348500" y="2613202"/>
            <a:ext cx="3848433" cy="2091676"/>
            <a:chOff x="6346911" y="2613202"/>
            <a:chExt cx="3848433" cy="209167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EE7786-F252-4F9C-A238-857A200A01FC}"/>
                </a:ext>
              </a:extLst>
            </p:cNvPr>
            <p:cNvSpPr txBox="1"/>
            <p:nvPr/>
          </p:nvSpPr>
          <p:spPr>
            <a:xfrm>
              <a:off x="7488008" y="2613202"/>
              <a:ext cx="1620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At Run-time **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9D8B32E-BFCF-45DC-A737-3C1EC743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911" y="3297627"/>
              <a:ext cx="3459780" cy="4419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0B9A3C8-5C7E-4A9B-BC77-6966A1D3C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6911" y="4049501"/>
              <a:ext cx="3848433" cy="6553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B00EF2-A092-4F28-9420-D163C6D6B144}"/>
              </a:ext>
            </a:extLst>
          </p:cNvPr>
          <p:cNvGrpSpPr/>
          <p:nvPr/>
        </p:nvGrpSpPr>
        <p:grpSpPr>
          <a:xfrm>
            <a:off x="6257610" y="3286631"/>
            <a:ext cx="5689571" cy="1520649"/>
            <a:chOff x="6256021" y="3286630"/>
            <a:chExt cx="5689571" cy="15206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866B22-F56F-4578-A046-CDAD8D23CB93}"/>
                </a:ext>
              </a:extLst>
            </p:cNvPr>
            <p:cNvSpPr/>
            <p:nvPr/>
          </p:nvSpPr>
          <p:spPr>
            <a:xfrm>
              <a:off x="6272712" y="3286631"/>
              <a:ext cx="3848432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4708D3-AF34-4862-9CAD-8F46BE3F2CBF}"/>
                </a:ext>
              </a:extLst>
            </p:cNvPr>
            <p:cNvSpPr/>
            <p:nvPr/>
          </p:nvSpPr>
          <p:spPr>
            <a:xfrm>
              <a:off x="10035886" y="3286630"/>
              <a:ext cx="1824448" cy="46166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a </a:t>
              </a:r>
              <a:r>
                <a:rPr lang="en-US" sz="1050"/>
                <a:t>Canvas property (</a:t>
              </a:r>
              <a:r>
                <a:rPr lang="en-US" sz="1050" dirty="0"/>
                <a:t>Show)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52C2DD-3F36-42E2-B2F2-9EF749B15953}"/>
                </a:ext>
              </a:extLst>
            </p:cNvPr>
            <p:cNvSpPr/>
            <p:nvPr/>
          </p:nvSpPr>
          <p:spPr>
            <a:xfrm>
              <a:off x="10121144" y="3986533"/>
              <a:ext cx="1824448" cy="81913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multiple Canvas properties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4B7FF7-69B8-4907-8FA8-AAEDBD0C4086}"/>
                </a:ext>
              </a:extLst>
            </p:cNvPr>
            <p:cNvSpPr/>
            <p:nvPr/>
          </p:nvSpPr>
          <p:spPr>
            <a:xfrm>
              <a:off x="6256021" y="3988144"/>
              <a:ext cx="3848432" cy="8191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20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07ED-0E8F-3341-BD66-CC6F287C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B6E4B-58BC-984B-B688-8AAF041C56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6366" y="1065230"/>
            <a:ext cx="11400660" cy="5243807"/>
          </a:xfrm>
        </p:spPr>
        <p:txBody>
          <a:bodyPr/>
          <a:lstStyle/>
          <a:p>
            <a:pPr lvl="1"/>
            <a:r>
              <a:rPr lang="en-US" sz="4000" b="1" dirty="0"/>
              <a:t>Designing with Graphics Composer Suite</a:t>
            </a:r>
          </a:p>
          <a:p>
            <a:pPr lvl="2"/>
            <a:r>
              <a:rPr lang="en-US" sz="3600" b="1" dirty="0"/>
              <a:t>Navigating Basic Widgets and Schemes</a:t>
            </a:r>
          </a:p>
          <a:p>
            <a:pPr lvl="1"/>
            <a:r>
              <a:rPr lang="en-US" sz="4000" b="1" dirty="0"/>
              <a:t>Managing Events</a:t>
            </a:r>
          </a:p>
          <a:p>
            <a:pPr lvl="1"/>
            <a:r>
              <a:rPr lang="en-US" sz="4000" b="1" dirty="0"/>
              <a:t>Dynamic Strings</a:t>
            </a:r>
          </a:p>
          <a:p>
            <a:pPr lvl="1"/>
            <a:r>
              <a:rPr lang="en-US" sz="4000" b="1" dirty="0"/>
              <a:t>Animations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004D86A-43EF-404F-9511-0C5C025B2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38" y="2153462"/>
            <a:ext cx="3139005" cy="2944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7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0E124B-4232-4AB5-B964-35BA7868BF4A}"/>
              </a:ext>
            </a:extLst>
          </p:cNvPr>
          <p:cNvGrpSpPr/>
          <p:nvPr/>
        </p:nvGrpSpPr>
        <p:grpSpPr>
          <a:xfrm>
            <a:off x="6425864" y="2018124"/>
            <a:ext cx="3320718" cy="1698220"/>
            <a:chOff x="6424276" y="2018124"/>
            <a:chExt cx="3320718" cy="16982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40F03-22D7-466B-BE0E-A77D5938A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696" y="2451314"/>
              <a:ext cx="3208298" cy="12650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1AF112-A14C-4BE5-9D90-9E7B09923CAA}"/>
                </a:ext>
              </a:extLst>
            </p:cNvPr>
            <p:cNvSpPr txBox="1"/>
            <p:nvPr/>
          </p:nvSpPr>
          <p:spPr>
            <a:xfrm>
              <a:off x="6424276" y="2018124"/>
              <a:ext cx="2176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Move</a:t>
              </a:r>
              <a:r>
                <a:rPr lang="en-US" b="1" dirty="0"/>
                <a:t> Effect *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31F65C-41AE-4127-83CB-511E1172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B382-0F09-4DC8-AE91-256A44EE3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41123-9527-4860-9180-91F6F0895C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192" y="1421748"/>
            <a:ext cx="7568034" cy="564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Canvas supports Move and Fade effects***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EFAEC-6D59-4AD5-8499-E2A1381E0209}"/>
              </a:ext>
            </a:extLst>
          </p:cNvPr>
          <p:cNvGrpSpPr/>
          <p:nvPr/>
        </p:nvGrpSpPr>
        <p:grpSpPr>
          <a:xfrm>
            <a:off x="434244" y="1996303"/>
            <a:ext cx="4016088" cy="2049173"/>
            <a:chOff x="432656" y="1996302"/>
            <a:chExt cx="4016088" cy="20491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6AFA2B-62C4-4572-9D11-908AA1BB6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656" y="2490860"/>
              <a:ext cx="4016088" cy="155461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5EE66-467E-4748-8B48-49D8137078B1}"/>
                </a:ext>
              </a:extLst>
            </p:cNvPr>
            <p:cNvSpPr txBox="1"/>
            <p:nvPr/>
          </p:nvSpPr>
          <p:spPr>
            <a:xfrm>
              <a:off x="432656" y="1996302"/>
              <a:ext cx="2231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725C2-B63C-416F-BD4D-5B31EC83BDAC}"/>
              </a:ext>
            </a:extLst>
          </p:cNvPr>
          <p:cNvGrpSpPr/>
          <p:nvPr/>
        </p:nvGrpSpPr>
        <p:grpSpPr>
          <a:xfrm>
            <a:off x="434245" y="2490859"/>
            <a:ext cx="5549187" cy="1554616"/>
            <a:chOff x="432656" y="2490859"/>
            <a:chExt cx="5549187" cy="15546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156778-4F53-4C84-83B6-E0EFC0C10885}"/>
                </a:ext>
              </a:extLst>
            </p:cNvPr>
            <p:cNvSpPr/>
            <p:nvPr/>
          </p:nvSpPr>
          <p:spPr>
            <a:xfrm>
              <a:off x="432656" y="2490860"/>
              <a:ext cx="4016088" cy="155461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F0FA65-B3A8-4D73-97EF-1CC50601F001}"/>
                </a:ext>
              </a:extLst>
            </p:cNvPr>
            <p:cNvSpPr/>
            <p:nvPr/>
          </p:nvSpPr>
          <p:spPr>
            <a:xfrm>
              <a:off x="4448744" y="2490859"/>
              <a:ext cx="1533099" cy="155461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Application can register callbacks to be notified of the Effects Status for each Canvas Object	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6A863-BD5F-4C1E-9C38-090741973BD3}"/>
              </a:ext>
            </a:extLst>
          </p:cNvPr>
          <p:cNvGrpSpPr/>
          <p:nvPr/>
        </p:nvGrpSpPr>
        <p:grpSpPr>
          <a:xfrm>
            <a:off x="6538285" y="2451314"/>
            <a:ext cx="5136359" cy="1265030"/>
            <a:chOff x="6536696" y="2451314"/>
            <a:chExt cx="5136359" cy="12650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63C7FF-47F9-42BC-872D-DEA10B597161}"/>
                </a:ext>
              </a:extLst>
            </p:cNvPr>
            <p:cNvSpPr/>
            <p:nvPr/>
          </p:nvSpPr>
          <p:spPr>
            <a:xfrm>
              <a:off x="6536696" y="2451315"/>
              <a:ext cx="4016088" cy="1265029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6F3239-B322-4AFD-A79E-80677E1099D8}"/>
                </a:ext>
              </a:extLst>
            </p:cNvPr>
            <p:cNvSpPr/>
            <p:nvPr/>
          </p:nvSpPr>
          <p:spPr>
            <a:xfrm>
              <a:off x="9857415" y="2451314"/>
              <a:ext cx="1815640" cy="12650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Move a Canvas Object with speed up/down/fixed motion, start/end positions, move steps.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568229-9FDC-45F6-B15A-32728C20877A}"/>
              </a:ext>
            </a:extLst>
          </p:cNvPr>
          <p:cNvGrpSpPr/>
          <p:nvPr/>
        </p:nvGrpSpPr>
        <p:grpSpPr>
          <a:xfrm>
            <a:off x="3335264" y="4218456"/>
            <a:ext cx="3718196" cy="2043551"/>
            <a:chOff x="3333676" y="4218455"/>
            <a:chExt cx="3718196" cy="204355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0D5382-BA03-4412-BB1C-2F2D0D36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8714" y="4676909"/>
              <a:ext cx="3673158" cy="15850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9FB260-6B7E-4525-8870-A9A6A9B8FD3F}"/>
                </a:ext>
              </a:extLst>
            </p:cNvPr>
            <p:cNvSpPr txBox="1"/>
            <p:nvPr/>
          </p:nvSpPr>
          <p:spPr>
            <a:xfrm>
              <a:off x="3333676" y="4218455"/>
              <a:ext cx="2196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Fade</a:t>
              </a:r>
              <a:r>
                <a:rPr lang="en-US" b="1" dirty="0"/>
                <a:t> Effect **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13AFD3-C057-4E44-BE86-F5BBA2ECCC4B}"/>
              </a:ext>
            </a:extLst>
          </p:cNvPr>
          <p:cNvGrpSpPr/>
          <p:nvPr/>
        </p:nvGrpSpPr>
        <p:grpSpPr>
          <a:xfrm>
            <a:off x="3353248" y="4667706"/>
            <a:ext cx="5988946" cy="1666695"/>
            <a:chOff x="3333676" y="4644829"/>
            <a:chExt cx="5988946" cy="166669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6A1170-8647-43B0-A8A8-4BF0E9ED9AFC}"/>
                </a:ext>
              </a:extLst>
            </p:cNvPr>
            <p:cNvSpPr/>
            <p:nvPr/>
          </p:nvSpPr>
          <p:spPr>
            <a:xfrm>
              <a:off x="3333676" y="4644829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B05618-3598-491F-B38F-686170138DBB}"/>
                </a:ext>
              </a:extLst>
            </p:cNvPr>
            <p:cNvSpPr/>
            <p:nvPr/>
          </p:nvSpPr>
          <p:spPr>
            <a:xfrm>
              <a:off x="7051872" y="4644829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 Canvas Object (in Layer 1), with start/end Alpha value, step value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05E20EC-1700-4756-904D-34153D35B67A}"/>
                </a:ext>
              </a:extLst>
            </p:cNvPr>
            <p:cNvSpPr/>
            <p:nvPr/>
          </p:nvSpPr>
          <p:spPr>
            <a:xfrm>
              <a:off x="3333676" y="5502204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AA9A08-C347-4517-9A47-DC567F6C7386}"/>
                </a:ext>
              </a:extLst>
            </p:cNvPr>
            <p:cNvSpPr/>
            <p:nvPr/>
          </p:nvSpPr>
          <p:spPr>
            <a:xfrm>
              <a:off x="7051872" y="5502204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another Canvas Object (in Layer 2), with start/end Alpha value, step 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67E5355-D828-4496-90F2-52788EC86393}"/>
              </a:ext>
            </a:extLst>
          </p:cNvPr>
          <p:cNvSpPr txBox="1"/>
          <p:nvPr/>
        </p:nvSpPr>
        <p:spPr>
          <a:xfrm>
            <a:off x="3733038" y="6484707"/>
            <a:ext cx="543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r>
              <a:rPr lang="en-US" sz="1200" b="1" dirty="0"/>
              <a:t>, ***HW overlay dependent</a:t>
            </a:r>
          </a:p>
        </p:txBody>
      </p:sp>
    </p:spTree>
    <p:extLst>
      <p:ext uri="{BB962C8B-B14F-4D97-AF65-F5344CB8AC3E}">
        <p14:creationId xmlns:p14="http://schemas.microsoft.com/office/powerpoint/2010/main" val="115456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005003A0-7120-4CDC-AB35-3F270965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08" y="4451161"/>
            <a:ext cx="2904632" cy="146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04E38-D17E-4964-86C5-60BEF5ED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Canvas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8530-A29C-4A91-9240-C906BAADE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Sprite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0B0B7-0F1E-4B01-B80B-CBC92D397E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7098" y="1403853"/>
            <a:ext cx="4887823" cy="2450335"/>
          </a:xfrm>
        </p:spPr>
        <p:txBody>
          <a:bodyPr>
            <a:normAutofit/>
          </a:bodyPr>
          <a:lstStyle/>
          <a:p>
            <a:r>
              <a:rPr lang="en-US" sz="1800" dirty="0"/>
              <a:t>GFX Canvas can be used to do sprite animation of multiple RAW images in memory</a:t>
            </a:r>
          </a:p>
          <a:p>
            <a:r>
              <a:rPr lang="en-US" sz="1800" dirty="0"/>
              <a:t>Images must have the same color mode as Canvas Object</a:t>
            </a:r>
          </a:p>
          <a:p>
            <a:r>
              <a:rPr lang="en-US" sz="1800" dirty="0"/>
              <a:t>A HW layer is assigned to the Canvas Object</a:t>
            </a:r>
          </a:p>
          <a:p>
            <a:r>
              <a:rPr lang="en-US" sz="1800" dirty="0"/>
              <a:t>The Pixel Buffer for the Canvas Object is updated to the address of the current image to be shown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AF858-6DE0-488E-A78A-9CFE4DD9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659" y="1876830"/>
            <a:ext cx="3734591" cy="2244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734D22-0BF6-4A9B-8F6A-89A546FC6B32}"/>
              </a:ext>
            </a:extLst>
          </p:cNvPr>
          <p:cNvSpPr/>
          <p:nvPr/>
        </p:nvSpPr>
        <p:spPr>
          <a:xfrm>
            <a:off x="5650261" y="4790594"/>
            <a:ext cx="5332794" cy="1468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RAW Images in DDR (RGBA8888)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3">
            <a:extLst>
              <a:ext uri="{FF2B5EF4-FFF2-40B4-BE49-F238E27FC236}">
                <a16:creationId xmlns:a16="http://schemas.microsoft.com/office/drawing/2014/main" id="{3260966B-A774-4D3D-84B2-991D6A4FA5D9}"/>
              </a:ext>
            </a:extLst>
          </p:cNvPr>
          <p:cNvGraphicFramePr>
            <a:graphicFrameLocks noGrp="1"/>
          </p:cNvGraphicFramePr>
          <p:nvPr/>
        </p:nvGraphicFramePr>
        <p:xfrm>
          <a:off x="5764560" y="4946744"/>
          <a:ext cx="5063166" cy="816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61">
                  <a:extLst>
                    <a:ext uri="{9D8B030D-6E8A-4147-A177-3AD203B41FA5}">
                      <a16:colId xmlns:a16="http://schemas.microsoft.com/office/drawing/2014/main" val="206456331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436237172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09057675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93517427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191220624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502137608"/>
                    </a:ext>
                  </a:extLst>
                </a:gridCol>
              </a:tblGrid>
              <a:tr h="8162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19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6D0991F-26B0-475D-B35E-EF803D0A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8" y="5479121"/>
            <a:ext cx="634640" cy="171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BA65B-0E54-4502-BC2E-66D7AA903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76" y="5354861"/>
            <a:ext cx="707355" cy="268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79F39-56C9-4433-AB1E-07B19F55D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17" y="5283643"/>
            <a:ext cx="734414" cy="367205"/>
          </a:xfrm>
          <a:prstGeom prst="rect">
            <a:avLst/>
          </a:prstGeom>
        </p:spPr>
      </p:pic>
      <p:pic>
        <p:nvPicPr>
          <p:cNvPr id="11" name="Picture 10" descr="A picture containing sitting, computer, red, knife&#10;&#10;Description automatically generated">
            <a:extLst>
              <a:ext uri="{FF2B5EF4-FFF2-40B4-BE49-F238E27FC236}">
                <a16:creationId xmlns:a16="http://schemas.microsoft.com/office/drawing/2014/main" id="{413C1BE1-DAB6-4BDE-8C17-1D5434EEE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59" y="5238495"/>
            <a:ext cx="734414" cy="465724"/>
          </a:xfrm>
          <a:prstGeom prst="rect">
            <a:avLst/>
          </a:prstGeom>
        </p:spPr>
      </p:pic>
      <p:pic>
        <p:nvPicPr>
          <p:cNvPr id="12" name="Picture 11" descr="A picture containing sitting, red, meter&#10;&#10;Description automatically generated">
            <a:extLst>
              <a:ext uri="{FF2B5EF4-FFF2-40B4-BE49-F238E27FC236}">
                <a16:creationId xmlns:a16="http://schemas.microsoft.com/office/drawing/2014/main" id="{E0885CBD-1D1F-4BE1-BE26-F847CE115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702" y="5191470"/>
            <a:ext cx="692415" cy="539544"/>
          </a:xfrm>
          <a:prstGeom prst="rect">
            <a:avLst/>
          </a:prstGeom>
        </p:spPr>
      </p:pic>
      <p:pic>
        <p:nvPicPr>
          <p:cNvPr id="13" name="Picture 12" descr="A picture containing sitting, red, meter, baseball&#10;&#10;Description automatically generated">
            <a:extLst>
              <a:ext uri="{FF2B5EF4-FFF2-40B4-BE49-F238E27FC236}">
                <a16:creationId xmlns:a16="http://schemas.microsoft.com/office/drawing/2014/main" id="{C6C16AAB-32F1-4D2B-AFF3-419633F9A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002" y="5119634"/>
            <a:ext cx="625862" cy="5910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16BCF-AECE-4AA9-A499-4B7EA3BE848A}"/>
              </a:ext>
            </a:extLst>
          </p:cNvPr>
          <p:cNvSpPr/>
          <p:nvPr/>
        </p:nvSpPr>
        <p:spPr>
          <a:xfrm>
            <a:off x="5467588" y="3305451"/>
            <a:ext cx="2251454" cy="7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A3AE4E-C766-4DA4-A47B-091C6C932883}"/>
              </a:ext>
            </a:extLst>
          </p:cNvPr>
          <p:cNvCxnSpPr>
            <a:cxnSpLocks/>
          </p:cNvCxnSpPr>
          <p:nvPr/>
        </p:nvCxnSpPr>
        <p:spPr>
          <a:xfrm flipH="1">
            <a:off x="6211032" y="4086908"/>
            <a:ext cx="422489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D15752-4FCF-43CF-8AE0-F0DC6B5FF7B4}"/>
              </a:ext>
            </a:extLst>
          </p:cNvPr>
          <p:cNvCxnSpPr>
            <a:cxnSpLocks/>
          </p:cNvCxnSpPr>
          <p:nvPr/>
        </p:nvCxnSpPr>
        <p:spPr>
          <a:xfrm>
            <a:off x="6640194" y="4080808"/>
            <a:ext cx="390458" cy="84128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7762D8-87E8-417B-9CDE-63E3ADBD5E68}"/>
              </a:ext>
            </a:extLst>
          </p:cNvPr>
          <p:cNvCxnSpPr>
            <a:cxnSpLocks/>
          </p:cNvCxnSpPr>
          <p:nvPr/>
        </p:nvCxnSpPr>
        <p:spPr>
          <a:xfrm>
            <a:off x="6640195" y="4072559"/>
            <a:ext cx="2873501" cy="82035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5E8D4-0F0A-4D51-A5F0-59BFCB9ECAA2}"/>
              </a:ext>
            </a:extLst>
          </p:cNvPr>
          <p:cNvCxnSpPr>
            <a:cxnSpLocks/>
          </p:cNvCxnSpPr>
          <p:nvPr/>
        </p:nvCxnSpPr>
        <p:spPr>
          <a:xfrm>
            <a:off x="6633520" y="4086908"/>
            <a:ext cx="1256904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DA9FB8-4A2A-4351-84AA-FF9BFB15746E}"/>
              </a:ext>
            </a:extLst>
          </p:cNvPr>
          <p:cNvCxnSpPr>
            <a:cxnSpLocks/>
          </p:cNvCxnSpPr>
          <p:nvPr/>
        </p:nvCxnSpPr>
        <p:spPr>
          <a:xfrm>
            <a:off x="6640195" y="4086908"/>
            <a:ext cx="2091509" cy="84548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4">
            <a:extLst>
              <a:ext uri="{FF2B5EF4-FFF2-40B4-BE49-F238E27FC236}">
                <a16:creationId xmlns:a16="http://schemas.microsoft.com/office/drawing/2014/main" id="{70644819-B774-407B-AADE-DF9240A11EF0}"/>
              </a:ext>
            </a:extLst>
          </p:cNvPr>
          <p:cNvGraphicFramePr>
            <a:graphicFrameLocks noGrp="1"/>
          </p:cNvGraphicFramePr>
          <p:nvPr/>
        </p:nvGraphicFramePr>
        <p:xfrm>
          <a:off x="8335359" y="404536"/>
          <a:ext cx="374426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065">
                  <a:extLst>
                    <a:ext uri="{9D8B030D-6E8A-4147-A177-3AD203B41FA5}">
                      <a16:colId xmlns:a16="http://schemas.microsoft.com/office/drawing/2014/main" val="2472409348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3578091121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946481642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216280439"/>
                    </a:ext>
                  </a:extLst>
                </a:gridCol>
              </a:tblGrid>
              <a:tr h="163247">
                <a:tc>
                  <a:txBody>
                    <a:bodyPr/>
                    <a:lstStyle/>
                    <a:p>
                      <a:r>
                        <a:rPr lang="en-US" sz="1200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961739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83 *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(627,238)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1125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86 *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(626, 235)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564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27503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87 * 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(623, 191)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9143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F50F4-712D-4D8A-8ECE-627819451F33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7638137" y="1029376"/>
            <a:ext cx="697222" cy="132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F0242F-88C0-4B36-BEDA-CBE3D036CA6D}"/>
              </a:ext>
            </a:extLst>
          </p:cNvPr>
          <p:cNvCxnSpPr>
            <a:cxnSpLocks/>
          </p:cNvCxnSpPr>
          <p:nvPr/>
        </p:nvCxnSpPr>
        <p:spPr>
          <a:xfrm>
            <a:off x="6662215" y="4086908"/>
            <a:ext cx="3732801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EB4092-330F-4F3F-9A57-7930C0E41AE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638138" y="800022"/>
            <a:ext cx="678521" cy="36160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5F5E29-F42C-4558-A65B-ED115B460AE9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638138" y="1161623"/>
            <a:ext cx="678521" cy="32160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DEF4932-FD2E-4C28-A9E7-9F1153817D83}"/>
              </a:ext>
            </a:extLst>
          </p:cNvPr>
          <p:cNvSpPr/>
          <p:nvPr/>
        </p:nvSpPr>
        <p:spPr>
          <a:xfrm>
            <a:off x="6230529" y="2617124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BD83D3-A1BC-4A7A-8716-242438625D47}"/>
              </a:ext>
            </a:extLst>
          </p:cNvPr>
          <p:cNvSpPr/>
          <p:nvPr/>
        </p:nvSpPr>
        <p:spPr>
          <a:xfrm>
            <a:off x="8614652" y="2865212"/>
            <a:ext cx="611176" cy="373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453BDA5-55B8-4CDB-A81B-2CEE2F94C098}"/>
              </a:ext>
            </a:extLst>
          </p:cNvPr>
          <p:cNvSpPr/>
          <p:nvPr/>
        </p:nvSpPr>
        <p:spPr>
          <a:xfrm rot="20327125">
            <a:off x="7666022" y="3307608"/>
            <a:ext cx="1027809" cy="3732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CC4B67-B215-4847-A7C0-BF73D2504311}"/>
              </a:ext>
            </a:extLst>
          </p:cNvPr>
          <p:cNvSpPr/>
          <p:nvPr/>
        </p:nvSpPr>
        <p:spPr>
          <a:xfrm>
            <a:off x="5467589" y="2110394"/>
            <a:ext cx="2170549" cy="756807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Graphics Canvas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2151CBC-EF28-442B-9F48-AE5F04540958}"/>
              </a:ext>
            </a:extLst>
          </p:cNvPr>
          <p:cNvSpPr/>
          <p:nvPr/>
        </p:nvSpPr>
        <p:spPr>
          <a:xfrm>
            <a:off x="6249560" y="1468269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EAEE53-8F15-4D91-997B-B06127068CAB}"/>
              </a:ext>
            </a:extLst>
          </p:cNvPr>
          <p:cNvSpPr/>
          <p:nvPr/>
        </p:nvSpPr>
        <p:spPr>
          <a:xfrm>
            <a:off x="5467589" y="783219"/>
            <a:ext cx="2170549" cy="7568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B0E6BD-FC84-415B-9FAF-3246BB36145C}"/>
              </a:ext>
            </a:extLst>
          </p:cNvPr>
          <p:cNvSpPr txBox="1"/>
          <p:nvPr/>
        </p:nvSpPr>
        <p:spPr>
          <a:xfrm>
            <a:off x="7523218" y="6412406"/>
            <a:ext cx="1491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2BE425-9890-4632-BA03-5F29F893622C}"/>
              </a:ext>
            </a:extLst>
          </p:cNvPr>
          <p:cNvGrpSpPr/>
          <p:nvPr/>
        </p:nvGrpSpPr>
        <p:grpSpPr>
          <a:xfrm>
            <a:off x="630646" y="4427809"/>
            <a:ext cx="4836942" cy="809321"/>
            <a:chOff x="629058" y="4427808"/>
            <a:chExt cx="4836942" cy="80932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486CB4-FCAA-4542-95FB-176AB99872E8}"/>
                </a:ext>
              </a:extLst>
            </p:cNvPr>
            <p:cNvSpPr/>
            <p:nvPr/>
          </p:nvSpPr>
          <p:spPr>
            <a:xfrm>
              <a:off x="629058" y="4427808"/>
              <a:ext cx="2890079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B75F710-D4E0-4DF6-ABE4-B46545E2CD06}"/>
                </a:ext>
              </a:extLst>
            </p:cNvPr>
            <p:cNvSpPr/>
            <p:nvPr/>
          </p:nvSpPr>
          <p:spPr>
            <a:xfrm>
              <a:off x="3532722" y="4433495"/>
              <a:ext cx="1933278" cy="8036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the pixel buffer for the canvas, based on needle image address and size in DDR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442CA8-6C09-4463-9205-17DEEF68B054}"/>
              </a:ext>
            </a:extLst>
          </p:cNvPr>
          <p:cNvGrpSpPr/>
          <p:nvPr/>
        </p:nvGrpSpPr>
        <p:grpSpPr>
          <a:xfrm>
            <a:off x="622732" y="5326178"/>
            <a:ext cx="4844857" cy="323015"/>
            <a:chOff x="621143" y="5326177"/>
            <a:chExt cx="4844857" cy="3230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D1BC381-610E-4D8F-B3BA-78DBAFB6A731}"/>
                </a:ext>
              </a:extLst>
            </p:cNvPr>
            <p:cNvSpPr/>
            <p:nvPr/>
          </p:nvSpPr>
          <p:spPr>
            <a:xfrm>
              <a:off x="621143" y="5326177"/>
              <a:ext cx="2890079" cy="31957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E694AB-98C4-428C-86AF-079989B956A4}"/>
                </a:ext>
              </a:extLst>
            </p:cNvPr>
            <p:cNvSpPr/>
            <p:nvPr/>
          </p:nvSpPr>
          <p:spPr>
            <a:xfrm>
              <a:off x="3524807" y="5331863"/>
              <a:ext cx="1941193" cy="3173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Window based on needle image position and size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D35983-474B-4A6E-8576-90879A4D8B03}"/>
              </a:ext>
            </a:extLst>
          </p:cNvPr>
          <p:cNvGrpSpPr/>
          <p:nvPr/>
        </p:nvGrpSpPr>
        <p:grpSpPr>
          <a:xfrm>
            <a:off x="609146" y="5725327"/>
            <a:ext cx="4858442" cy="194394"/>
            <a:chOff x="607558" y="5725327"/>
            <a:chExt cx="4858442" cy="1943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2418A5-D3F8-44BB-8AD6-3D7785717A0A}"/>
                </a:ext>
              </a:extLst>
            </p:cNvPr>
            <p:cNvSpPr/>
            <p:nvPr/>
          </p:nvSpPr>
          <p:spPr>
            <a:xfrm>
              <a:off x="607558" y="5725327"/>
              <a:ext cx="2890079" cy="19439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CA85DF5-FEA4-4420-A7EB-7AAA1F8CBFCB}"/>
                </a:ext>
              </a:extLst>
            </p:cNvPr>
            <p:cNvSpPr/>
            <p:nvPr/>
          </p:nvSpPr>
          <p:spPr>
            <a:xfrm>
              <a:off x="3511222" y="5731014"/>
              <a:ext cx="1954778" cy="188707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Apply the Canvas settings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6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36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4 -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29570-07BE-B3C5-CF5E-B79D144E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945" y="3716425"/>
            <a:ext cx="4219282" cy="2619312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5B3856B-94EC-B498-978A-BB4390AC3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50" y="426899"/>
            <a:ext cx="1105500" cy="1603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7B688C0-C7EA-4EBA-F7B8-9EE4F9269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938" y="428488"/>
            <a:ext cx="1092059" cy="1600646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8D6F57E-D14D-5A2D-8921-1872A525C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78" y="434417"/>
            <a:ext cx="1115106" cy="1594716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B2C44F1-30D9-8F1B-DF3D-C571FAB2E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8" y="434416"/>
            <a:ext cx="1105500" cy="159471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3DC08-70A2-C9F2-BC36-744CE106C352}"/>
              </a:ext>
            </a:extLst>
          </p:cNvPr>
          <p:cNvCxnSpPr>
            <a:cxnSpLocks/>
          </p:cNvCxnSpPr>
          <p:nvPr/>
        </p:nvCxnSpPr>
        <p:spPr>
          <a:xfrm>
            <a:off x="7432646" y="3813872"/>
            <a:ext cx="0" cy="242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886CBC-8692-63D0-5F0B-198E93A2BF66}"/>
              </a:ext>
            </a:extLst>
          </p:cNvPr>
          <p:cNvCxnSpPr>
            <a:cxnSpLocks/>
          </p:cNvCxnSpPr>
          <p:nvPr/>
        </p:nvCxnSpPr>
        <p:spPr>
          <a:xfrm>
            <a:off x="7933924" y="3429000"/>
            <a:ext cx="3802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59731E9-8C0A-F0EE-58CA-8A272CBE0000}"/>
              </a:ext>
            </a:extLst>
          </p:cNvPr>
          <p:cNvSpPr/>
          <p:nvPr/>
        </p:nvSpPr>
        <p:spPr>
          <a:xfrm>
            <a:off x="9430142" y="3141575"/>
            <a:ext cx="809837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800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D34E2-5345-A6DD-1448-3D3315286D20}"/>
              </a:ext>
            </a:extLst>
          </p:cNvPr>
          <p:cNvSpPr/>
          <p:nvPr/>
        </p:nvSpPr>
        <p:spPr>
          <a:xfrm>
            <a:off x="6896108" y="4615004"/>
            <a:ext cx="809837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480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4C1523-FE3D-CF34-25E2-736DC9E2D16D}"/>
              </a:ext>
            </a:extLst>
          </p:cNvPr>
          <p:cNvSpPr/>
          <p:nvPr/>
        </p:nvSpPr>
        <p:spPr>
          <a:xfrm>
            <a:off x="7254493" y="3545457"/>
            <a:ext cx="679427" cy="35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58x48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9A66A5-A5D6-2810-309A-8A56405D9A7C}"/>
              </a:ext>
            </a:extLst>
          </p:cNvPr>
          <p:cNvCxnSpPr>
            <a:cxnSpLocks/>
          </p:cNvCxnSpPr>
          <p:nvPr/>
        </p:nvCxnSpPr>
        <p:spPr>
          <a:xfrm>
            <a:off x="7933920" y="3899140"/>
            <a:ext cx="116310" cy="15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8711E1-2D8B-495D-3114-C2F4770341A6}"/>
              </a:ext>
            </a:extLst>
          </p:cNvPr>
          <p:cNvSpPr/>
          <p:nvPr/>
        </p:nvSpPr>
        <p:spPr>
          <a:xfrm>
            <a:off x="7992075" y="4049846"/>
            <a:ext cx="948136" cy="1376169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942726-4931-FDBA-A2F4-ADFEBEF98AE5}"/>
              </a:ext>
            </a:extLst>
          </p:cNvPr>
          <p:cNvCxnSpPr/>
          <p:nvPr/>
        </p:nvCxnSpPr>
        <p:spPr>
          <a:xfrm flipV="1">
            <a:off x="9026476" y="4049846"/>
            <a:ext cx="0" cy="1376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FE5CC6-455F-603D-7475-83F3A054B12D}"/>
              </a:ext>
            </a:extLst>
          </p:cNvPr>
          <p:cNvCxnSpPr/>
          <p:nvPr/>
        </p:nvCxnSpPr>
        <p:spPr>
          <a:xfrm flipH="1">
            <a:off x="7992075" y="5615796"/>
            <a:ext cx="9481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89C7658-F2E6-194F-0732-9D030FA9A606}"/>
              </a:ext>
            </a:extLst>
          </p:cNvPr>
          <p:cNvSpPr/>
          <p:nvPr/>
        </p:nvSpPr>
        <p:spPr>
          <a:xfrm>
            <a:off x="8267350" y="5477645"/>
            <a:ext cx="511427" cy="338554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D70A3D-C493-4622-F8AC-9133E9BE185F}"/>
              </a:ext>
            </a:extLst>
          </p:cNvPr>
          <p:cNvSpPr/>
          <p:nvPr/>
        </p:nvSpPr>
        <p:spPr>
          <a:xfrm>
            <a:off x="8970627" y="4687527"/>
            <a:ext cx="511427" cy="338554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258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27F2B7-5416-72A7-BFC4-167BD2567004}"/>
              </a:ext>
            </a:extLst>
          </p:cNvPr>
          <p:cNvSpPr/>
          <p:nvPr/>
        </p:nvSpPr>
        <p:spPr>
          <a:xfrm>
            <a:off x="8832980" y="1933418"/>
            <a:ext cx="22851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images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DAAA21-30C9-EBB2-9DA0-9270E6FC9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50" y="1468750"/>
            <a:ext cx="2491956" cy="366947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296DDB-058D-BFBE-EBFE-89B673DBA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9782" y="1183479"/>
            <a:ext cx="1900214" cy="536282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4D7C1CD-86DF-8909-DA94-3A2C9F7BD09B}"/>
              </a:ext>
            </a:extLst>
          </p:cNvPr>
          <p:cNvGrpSpPr/>
          <p:nvPr/>
        </p:nvGrpSpPr>
        <p:grpSpPr>
          <a:xfrm>
            <a:off x="764921" y="1577305"/>
            <a:ext cx="4514238" cy="5133315"/>
            <a:chOff x="764921" y="1577305"/>
            <a:chExt cx="4514238" cy="513331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7101E8D-5313-CD25-63A7-BA095C02EE0B}"/>
                </a:ext>
              </a:extLst>
            </p:cNvPr>
            <p:cNvCxnSpPr>
              <a:stCxn id="39" idx="1"/>
            </p:cNvCxnSpPr>
            <p:nvPr/>
          </p:nvCxnSpPr>
          <p:spPr>
            <a:xfrm flipH="1">
              <a:off x="2783791" y="1934280"/>
              <a:ext cx="921034" cy="1208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487DB22-12F2-285F-FC1B-D34B872F27D7}"/>
                </a:ext>
              </a:extLst>
            </p:cNvPr>
            <p:cNvGrpSpPr/>
            <p:nvPr/>
          </p:nvGrpSpPr>
          <p:grpSpPr>
            <a:xfrm>
              <a:off x="764921" y="1577305"/>
              <a:ext cx="4514238" cy="5133315"/>
              <a:chOff x="764921" y="1577305"/>
              <a:chExt cx="4514238" cy="513331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F709654-01C5-7A04-5B6D-F77E7AA58CD1}"/>
                  </a:ext>
                </a:extLst>
              </p:cNvPr>
              <p:cNvSpPr/>
              <p:nvPr/>
            </p:nvSpPr>
            <p:spPr>
              <a:xfrm>
                <a:off x="764921" y="2853767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D3D2466-808F-4804-82E3-3341F5B6827E}"/>
                  </a:ext>
                </a:extLst>
              </p:cNvPr>
              <p:cNvSpPr/>
              <p:nvPr/>
            </p:nvSpPr>
            <p:spPr>
              <a:xfrm>
                <a:off x="3704825" y="1577305"/>
                <a:ext cx="1266093" cy="713950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92026E9-96EC-C180-102E-31A0D3D4B2DF}"/>
                  </a:ext>
                </a:extLst>
              </p:cNvPr>
              <p:cNvSpPr/>
              <p:nvPr/>
            </p:nvSpPr>
            <p:spPr>
              <a:xfrm>
                <a:off x="795601" y="3604413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94174F-2B71-9DB2-8452-3168E243AAC2}"/>
                  </a:ext>
                </a:extLst>
              </p:cNvPr>
              <p:cNvSpPr/>
              <p:nvPr/>
            </p:nvSpPr>
            <p:spPr>
              <a:xfrm>
                <a:off x="795600" y="4365345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D62618B-6B7D-71CD-EF59-B1733F0C7E79}"/>
                  </a:ext>
                </a:extLst>
              </p:cNvPr>
              <p:cNvSpPr/>
              <p:nvPr/>
            </p:nvSpPr>
            <p:spPr>
              <a:xfrm>
                <a:off x="3748786" y="2319405"/>
                <a:ext cx="1530373" cy="401908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281BC67-51FA-828B-E05D-82AE42B548B6}"/>
                  </a:ext>
                </a:extLst>
              </p:cNvPr>
              <p:cNvSpPr/>
              <p:nvPr/>
            </p:nvSpPr>
            <p:spPr>
              <a:xfrm>
                <a:off x="3748786" y="6381991"/>
                <a:ext cx="1266093" cy="32862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81975FF-32E0-3B03-68B3-97658B7BF4B6}"/>
                  </a:ext>
                </a:extLst>
              </p:cNvPr>
              <p:cNvCxnSpPr>
                <a:endCxn id="40" idx="3"/>
              </p:cNvCxnSpPr>
              <p:nvPr/>
            </p:nvCxnSpPr>
            <p:spPr>
              <a:xfrm flipH="1">
                <a:off x="2783791" y="3914069"/>
                <a:ext cx="964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99F0DA9-20EA-5E3C-7000-9452CFCB757F}"/>
                  </a:ext>
                </a:extLst>
              </p:cNvPr>
              <p:cNvCxnSpPr>
                <a:stCxn id="43" idx="1"/>
                <a:endCxn id="41" idx="3"/>
              </p:cNvCxnSpPr>
              <p:nvPr/>
            </p:nvCxnSpPr>
            <p:spPr>
              <a:xfrm flipH="1" flipV="1">
                <a:off x="2783791" y="4715201"/>
                <a:ext cx="964995" cy="1831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FBA1100-F936-1000-0B59-B5397F203AD6}"/>
              </a:ext>
            </a:extLst>
          </p:cNvPr>
          <p:cNvSpPr/>
          <p:nvPr/>
        </p:nvSpPr>
        <p:spPr>
          <a:xfrm>
            <a:off x="6676926" y="2423192"/>
            <a:ext cx="56102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Raw Uncompressed Images!</a:t>
            </a:r>
          </a:p>
        </p:txBody>
      </p:sp>
      <p:pic>
        <p:nvPicPr>
          <p:cNvPr id="55" name="Graphic 54" descr="Warning outline">
            <a:extLst>
              <a:ext uri="{FF2B5EF4-FFF2-40B4-BE49-F238E27FC236}">
                <a16:creationId xmlns:a16="http://schemas.microsoft.com/office/drawing/2014/main" id="{3F85C9C9-3F2C-08B7-1C0E-1D86347C3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0588" y="2543175"/>
            <a:ext cx="276108" cy="31059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CDDB013-A15A-0673-DC26-6FF33A5A8A6B}"/>
              </a:ext>
            </a:extLst>
          </p:cNvPr>
          <p:cNvSpPr/>
          <p:nvPr/>
        </p:nvSpPr>
        <p:spPr>
          <a:xfrm>
            <a:off x="8857716" y="843378"/>
            <a:ext cx="1085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[…]</a:t>
            </a:r>
          </a:p>
        </p:txBody>
      </p:sp>
    </p:spTree>
    <p:extLst>
      <p:ext uri="{BB962C8B-B14F-4D97-AF65-F5344CB8AC3E}">
        <p14:creationId xmlns:p14="http://schemas.microsoft.com/office/powerpoint/2010/main" val="288104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4" grpId="0" animBg="1"/>
      <p:bldP spid="29" grpId="0" animBg="1"/>
      <p:bldP spid="30" grpId="0" animBg="1"/>
      <p:bldP spid="31" grpId="0"/>
      <p:bldP spid="53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C7C0F3-D45F-29BA-4C6F-F42632A48025}"/>
              </a:ext>
            </a:extLst>
          </p:cNvPr>
          <p:cNvSpPr txBox="1">
            <a:spLocks/>
          </p:cNvSpPr>
          <p:nvPr/>
        </p:nvSpPr>
        <p:spPr>
          <a:xfrm>
            <a:off x="57150" y="-1054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4 -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49A30-7DE2-B725-1328-490C84C2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76350"/>
            <a:ext cx="5238750" cy="3657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E79EBE-CBCA-79CF-D5C3-0EB83E38D7C1}"/>
              </a:ext>
            </a:extLst>
          </p:cNvPr>
          <p:cNvSpPr/>
          <p:nvPr/>
        </p:nvSpPr>
        <p:spPr>
          <a:xfrm>
            <a:off x="438520" y="2178784"/>
            <a:ext cx="3854327" cy="54133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F8B13-3934-C1FC-194A-925C6AF3B8AF}"/>
              </a:ext>
            </a:extLst>
          </p:cNvPr>
          <p:cNvSpPr/>
          <p:nvPr/>
        </p:nvSpPr>
        <p:spPr>
          <a:xfrm>
            <a:off x="4202651" y="2178784"/>
            <a:ext cx="2050743" cy="541334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0 to HW Layer 0, Setting Position and size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DD136-E378-498D-939D-34215010F1D4}"/>
              </a:ext>
            </a:extLst>
          </p:cNvPr>
          <p:cNvSpPr/>
          <p:nvPr/>
        </p:nvSpPr>
        <p:spPr>
          <a:xfrm>
            <a:off x="438520" y="2821878"/>
            <a:ext cx="3854327" cy="54133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D4518-B902-6420-D004-B87CC3638336}"/>
              </a:ext>
            </a:extLst>
          </p:cNvPr>
          <p:cNvSpPr/>
          <p:nvPr/>
        </p:nvSpPr>
        <p:spPr>
          <a:xfrm>
            <a:off x="4202651" y="2821878"/>
            <a:ext cx="2050743" cy="541334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1 to HW Layer 1, Setting Position and size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5954-7FB0-60AD-B98A-8B7A70254F55}"/>
              </a:ext>
            </a:extLst>
          </p:cNvPr>
          <p:cNvSpPr/>
          <p:nvPr/>
        </p:nvSpPr>
        <p:spPr>
          <a:xfrm>
            <a:off x="438521" y="3538546"/>
            <a:ext cx="4279036" cy="54133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D1D9FE-1757-9191-E17C-6EBF08DA1E5A}"/>
              </a:ext>
            </a:extLst>
          </p:cNvPr>
          <p:cNvSpPr/>
          <p:nvPr/>
        </p:nvSpPr>
        <p:spPr>
          <a:xfrm>
            <a:off x="4717556" y="3538547"/>
            <a:ext cx="1535838" cy="541334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2 to HW Layer 2, Setting Position and size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201173-6A26-24A6-D389-57C1D8E44BAD}"/>
              </a:ext>
            </a:extLst>
          </p:cNvPr>
          <p:cNvSpPr/>
          <p:nvPr/>
        </p:nvSpPr>
        <p:spPr>
          <a:xfrm>
            <a:off x="5612472" y="1140898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135D17-254F-B441-29CF-37D6B0F0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2" y="293671"/>
            <a:ext cx="2419350" cy="29337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FF7A5B-C223-961A-6193-9929E5EF35DB}"/>
              </a:ext>
            </a:extLst>
          </p:cNvPr>
          <p:cNvSpPr/>
          <p:nvPr/>
        </p:nvSpPr>
        <p:spPr>
          <a:xfrm>
            <a:off x="9560616" y="0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CDEB7-1019-8D2E-4990-3A317B3B4988}"/>
              </a:ext>
            </a:extLst>
          </p:cNvPr>
          <p:cNvSpPr/>
          <p:nvPr/>
        </p:nvSpPr>
        <p:spPr>
          <a:xfrm>
            <a:off x="6746477" y="645003"/>
            <a:ext cx="2130825" cy="2460147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82146B-BDE0-4A1C-73B8-4F60CA65C2BE}"/>
              </a:ext>
            </a:extLst>
          </p:cNvPr>
          <p:cNvSpPr/>
          <p:nvPr/>
        </p:nvSpPr>
        <p:spPr>
          <a:xfrm>
            <a:off x="8883793" y="645003"/>
            <a:ext cx="1133732" cy="2460142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Declaring array </a:t>
            </a:r>
          </a:p>
          <a:p>
            <a:r>
              <a:rPr lang="en-US" sz="1050" dirty="0"/>
              <a:t>Of sprite images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135B9F-A277-1E3B-0C6D-1436CA295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6" y="3294046"/>
            <a:ext cx="5004420" cy="33639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486C40C-C8C1-3A49-5A58-55E594781281}"/>
              </a:ext>
            </a:extLst>
          </p:cNvPr>
          <p:cNvSpPr/>
          <p:nvPr/>
        </p:nvSpPr>
        <p:spPr>
          <a:xfrm>
            <a:off x="11294244" y="3184603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311BFC-0A61-CAE2-768B-0EEA5C4930B9}"/>
              </a:ext>
            </a:extLst>
          </p:cNvPr>
          <p:cNvSpPr/>
          <p:nvPr/>
        </p:nvSpPr>
        <p:spPr>
          <a:xfrm>
            <a:off x="7220320" y="4146556"/>
            <a:ext cx="4518276" cy="88915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2FF547-8F58-5296-14FD-6DC960C93016}"/>
              </a:ext>
            </a:extLst>
          </p:cNvPr>
          <p:cNvSpPr/>
          <p:nvPr/>
        </p:nvSpPr>
        <p:spPr>
          <a:xfrm>
            <a:off x="5295902" y="4146555"/>
            <a:ext cx="2050743" cy="889154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Setting the next sprite image in the array to the required pixel location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38F8DD-33BC-4A9A-E266-47008E5EF1C4}"/>
              </a:ext>
            </a:extLst>
          </p:cNvPr>
          <p:cNvSpPr/>
          <p:nvPr/>
        </p:nvSpPr>
        <p:spPr>
          <a:xfrm>
            <a:off x="7312170" y="5426553"/>
            <a:ext cx="4426426" cy="72725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4CBAE5-00B6-EAED-9E11-37DAF33187B2}"/>
              </a:ext>
            </a:extLst>
          </p:cNvPr>
          <p:cNvSpPr/>
          <p:nvPr/>
        </p:nvSpPr>
        <p:spPr>
          <a:xfrm>
            <a:off x="5295902" y="5426552"/>
            <a:ext cx="2014021" cy="727255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Showing the updated Canvas</a:t>
            </a:r>
          </a:p>
        </p:txBody>
      </p:sp>
    </p:spTree>
    <p:extLst>
      <p:ext uri="{BB962C8B-B14F-4D97-AF65-F5344CB8AC3E}">
        <p14:creationId xmlns:p14="http://schemas.microsoft.com/office/powerpoint/2010/main" val="38103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7" grpId="0"/>
      <p:bldP spid="18" grpId="0" animBg="1"/>
      <p:bldP spid="19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5-6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1196"/>
            <a:ext cx="10515600" cy="4351338"/>
          </a:xfrm>
        </p:spPr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3600" b="1" dirty="0"/>
              <a:t>Animation using Image Sequence Widget </a:t>
            </a:r>
          </a:p>
          <a:p>
            <a:pPr marL="868680" lvl="1" indent="-274320"/>
            <a:r>
              <a:rPr lang="en-US" sz="3200" b="1" dirty="0"/>
              <a:t>Image sequence widget cycles through series of images</a:t>
            </a:r>
          </a:p>
          <a:p>
            <a:pPr marL="411480" indent="-274320">
              <a:spcBef>
                <a:spcPts val="500"/>
              </a:spcBef>
            </a:pPr>
            <a:r>
              <a:rPr lang="en-US" sz="3600" b="1" dirty="0"/>
              <a:t>Animation using panel widget </a:t>
            </a:r>
            <a:r>
              <a:rPr lang="en-US" sz="3600" b="1" dirty="0" err="1"/>
              <a:t>setWidth</a:t>
            </a:r>
            <a:r>
              <a:rPr lang="en-US" sz="3600" b="1" dirty="0"/>
              <a:t> API</a:t>
            </a:r>
            <a:endParaRPr lang="en-US" sz="3200" b="1" dirty="0"/>
          </a:p>
          <a:p>
            <a:pPr marL="754380" lvl="1" indent="-274320"/>
            <a:endParaRPr lang="en-US" sz="4000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29570-07BE-B3C5-CF5E-B79D144E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06" y="2713665"/>
            <a:ext cx="5872616" cy="3645695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9D3EF49-4BBE-7685-2B09-02A9FCBF6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06" y="5308066"/>
            <a:ext cx="736626" cy="75311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63CCF3BF-5F01-EF69-C18D-7FA8BAE09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47" y="5309289"/>
            <a:ext cx="734787" cy="75311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B97F79-6A7A-F1BA-E530-B645E3FB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06" y="2713664"/>
            <a:ext cx="5872616" cy="36456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B39BF8-5611-D8B1-D4C4-A2012485BDEA}"/>
              </a:ext>
            </a:extLst>
          </p:cNvPr>
          <p:cNvSpPr/>
          <p:nvPr/>
        </p:nvSpPr>
        <p:spPr>
          <a:xfrm>
            <a:off x="6976560" y="5590723"/>
            <a:ext cx="173831" cy="187795"/>
          </a:xfrm>
          <a:prstGeom prst="rect">
            <a:avLst/>
          </a:prstGeom>
          <a:solidFill>
            <a:srgbClr val="02A3F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4C0E-26E6-996C-6483-1C33DBD398DD}"/>
              </a:ext>
            </a:extLst>
          </p:cNvPr>
          <p:cNvSpPr/>
          <p:nvPr/>
        </p:nvSpPr>
        <p:spPr>
          <a:xfrm>
            <a:off x="7150391" y="5590723"/>
            <a:ext cx="173831" cy="187793"/>
          </a:xfrm>
          <a:prstGeom prst="rect">
            <a:avLst/>
          </a:prstGeom>
          <a:solidFill>
            <a:srgbClr val="02A3F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12A2B-4384-89A8-7026-915F18997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65" y="1108283"/>
            <a:ext cx="1633408" cy="2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Important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29" y="1325563"/>
            <a:ext cx="10766571" cy="4851400"/>
          </a:xfrm>
        </p:spPr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4000" dirty="0"/>
              <a:t>MGC Suite Wiki: </a:t>
            </a:r>
            <a:r>
              <a:rPr lang="en-US" sz="3600" dirty="0">
                <a:hlinkClick r:id="rId2"/>
              </a:rPr>
              <a:t>https://github.com/mchpgfx/legato.docs/wiki</a:t>
            </a:r>
            <a:endParaRPr lang="en-US" sz="3600" dirty="0"/>
          </a:p>
          <a:p>
            <a:pPr marL="411480" indent="-274320">
              <a:spcBef>
                <a:spcPts val="500"/>
              </a:spcBef>
            </a:pPr>
            <a:r>
              <a:rPr lang="en-US" sz="4000" dirty="0"/>
              <a:t>Previous Harmony Graphics trainings: </a:t>
            </a:r>
            <a:r>
              <a:rPr lang="en-US" sz="3600" dirty="0">
                <a:hlinkClick r:id="rId3"/>
              </a:rPr>
              <a:t>https://microchiptechnology.sharepoint.com/sites/HumanInterface/SitePages/Legato-Graphics-Workshop-Series.aspx</a:t>
            </a:r>
            <a:endParaRPr lang="en-US" sz="3600" dirty="0"/>
          </a:p>
          <a:p>
            <a:pPr marL="868680" lvl="1" indent="-274320"/>
            <a:r>
              <a:rPr lang="en-US" sz="3200" dirty="0"/>
              <a:t>Contact </a:t>
            </a:r>
            <a:r>
              <a:rPr lang="en-US" sz="3200" b="1" dirty="0"/>
              <a:t>Kristy Seymour </a:t>
            </a:r>
            <a:r>
              <a:rPr lang="en-US" sz="3200" dirty="0"/>
              <a:t>to gain access to </a:t>
            </a:r>
            <a:r>
              <a:rPr lang="en-US" sz="3200" dirty="0" err="1"/>
              <a:t>sharepoint</a:t>
            </a:r>
            <a:r>
              <a:rPr lang="en-US" sz="3200" dirty="0"/>
              <a:t> Link</a:t>
            </a:r>
          </a:p>
          <a:p>
            <a:pPr marL="868680" lvl="1" indent="-274320"/>
            <a:r>
              <a:rPr lang="en-US" sz="3200" dirty="0"/>
              <a:t>Contains Basic and Advance trainings including recordings of the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39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C766D8-BDC9-41EE-A3FF-BCB9E738A1A0}"/>
              </a:ext>
            </a:extLst>
          </p:cNvPr>
          <p:cNvGrpSpPr/>
          <p:nvPr/>
        </p:nvGrpSpPr>
        <p:grpSpPr>
          <a:xfrm>
            <a:off x="4514216" y="1194487"/>
            <a:ext cx="3373065" cy="5358251"/>
            <a:chOff x="4409026" y="851003"/>
            <a:chExt cx="3373944" cy="5359647"/>
          </a:xfrm>
        </p:grpSpPr>
        <p:pic>
          <p:nvPicPr>
            <p:cNvPr id="5" name="Picture 4" descr="A picture containing person, man, outdoor, cellphone&#10;&#10;Description automatically generated">
              <a:extLst>
                <a:ext uri="{FF2B5EF4-FFF2-40B4-BE49-F238E27FC236}">
                  <a16:creationId xmlns:a16="http://schemas.microsoft.com/office/drawing/2014/main" id="{30C725F6-69DF-4AEC-B8C1-BC6626CEA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040" y="1821429"/>
              <a:ext cx="2179917" cy="368133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004D65-7C79-482A-B504-496617CA175B}"/>
                </a:ext>
              </a:extLst>
            </p:cNvPr>
            <p:cNvSpPr txBox="1"/>
            <p:nvPr/>
          </p:nvSpPr>
          <p:spPr>
            <a:xfrm>
              <a:off x="4517134" y="5502764"/>
              <a:ext cx="31577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999" b="1" dirty="0"/>
                <a:t>Questions?</a:t>
              </a:r>
              <a:endParaRPr lang="en-US" sz="3999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B7D26-F179-4367-8E7A-9964D894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9026" y="851003"/>
              <a:ext cx="3373944" cy="1488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3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62" y="2034289"/>
            <a:ext cx="11199701" cy="1591386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4296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B17C-C3ED-9482-4907-31E634D0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036" y="148129"/>
            <a:ext cx="4843927" cy="777240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Application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2DAE4D-0C5A-0267-485D-577B4D7954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32" y="1037172"/>
            <a:ext cx="6921485" cy="47836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5A745E-C5B0-662B-506C-6A69AB318BAB}"/>
              </a:ext>
            </a:extLst>
          </p:cNvPr>
          <p:cNvSpPr/>
          <p:nvPr/>
        </p:nvSpPr>
        <p:spPr>
          <a:xfrm>
            <a:off x="7506261" y="1364315"/>
            <a:ext cx="561974" cy="554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0DDB3-3F8B-6231-6D2B-F120FA2F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32" y="1196857"/>
            <a:ext cx="6921485" cy="4296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C0584-EC9E-8C61-0EA9-BB91ABDD3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740" y="1368901"/>
            <a:ext cx="1552381" cy="22857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6" name="Picture 1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06C7839-B071-3EDB-4F5A-229C81680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67" y="1728182"/>
            <a:ext cx="1507791" cy="2185450"/>
          </a:xfrm>
          <a:prstGeom prst="rect">
            <a:avLst/>
          </a:prstGeom>
        </p:spPr>
      </p:pic>
      <p:pic>
        <p:nvPicPr>
          <p:cNvPr id="18" name="Picture 1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118CDB1-7FFF-F288-202C-6E6D1B424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67" y="1728182"/>
            <a:ext cx="1507791" cy="2185450"/>
          </a:xfrm>
          <a:prstGeom prst="rect">
            <a:avLst/>
          </a:prstGeom>
        </p:spPr>
      </p:pic>
      <p:pic>
        <p:nvPicPr>
          <p:cNvPr id="20" name="Picture 1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511EBD2-2A0C-1659-15D3-AA85B69C1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65" y="1728182"/>
            <a:ext cx="1507791" cy="21854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D7F245E-7B6E-0BA8-6A25-9D2D3253E1B0}"/>
              </a:ext>
            </a:extLst>
          </p:cNvPr>
          <p:cNvSpPr/>
          <p:nvPr/>
        </p:nvSpPr>
        <p:spPr>
          <a:xfrm>
            <a:off x="7799832" y="3913632"/>
            <a:ext cx="561974" cy="1234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835730-D4B4-6744-AC90-D8EB1275D374}"/>
              </a:ext>
            </a:extLst>
          </p:cNvPr>
          <p:cNvSpPr/>
          <p:nvPr/>
        </p:nvSpPr>
        <p:spPr>
          <a:xfrm>
            <a:off x="2395728" y="4434840"/>
            <a:ext cx="3566160" cy="40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9209BB-E90F-88FF-D3D2-4DEE62BB1D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9446" y="1037171"/>
            <a:ext cx="7943046" cy="47836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01195F-3E83-F614-0BC2-4F9C39B310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9446" y="1037170"/>
            <a:ext cx="8050389" cy="47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B17C-C3ED-9482-4907-31E634D0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483" y="26387"/>
            <a:ext cx="5579033" cy="777240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Hardware Requirement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F7F5511-984E-F76A-3D09-DD49A143D9E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 rot="5400000">
            <a:off x="7406721" y="1565234"/>
            <a:ext cx="3560867" cy="4747629"/>
          </a:xfrm>
        </p:spPr>
      </p:pic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0857E8F0-E9E5-D5EC-7082-1ECD67756B28}"/>
              </a:ext>
            </a:extLst>
          </p:cNvPr>
          <p:cNvSpPr/>
          <p:nvPr/>
        </p:nvSpPr>
        <p:spPr>
          <a:xfrm>
            <a:off x="9839269" y="2158615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SAM9X60 Curiosity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409060F-BB59-95DA-F32B-B83CBE31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98952" y="770961"/>
            <a:ext cx="5197700" cy="5620873"/>
          </a:xfrm>
          <a:prstGeom prst="rect">
            <a:avLst/>
          </a:prstGeom>
        </p:spPr>
      </p:pic>
      <p:sp>
        <p:nvSpPr>
          <p:cNvPr id="31" name="Rounded Rectangle 9">
            <a:extLst>
              <a:ext uri="{FF2B5EF4-FFF2-40B4-BE49-F238E27FC236}">
                <a16:creationId xmlns:a16="http://schemas.microsoft.com/office/drawing/2014/main" id="{491F93C0-A96C-2EA9-1EC0-ACAF2B9F2339}"/>
              </a:ext>
            </a:extLst>
          </p:cNvPr>
          <p:cNvSpPr/>
          <p:nvPr/>
        </p:nvSpPr>
        <p:spPr>
          <a:xfrm>
            <a:off x="5228016" y="817073"/>
            <a:ext cx="1868636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WVGA Display Module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0627276-F11F-4E6F-FE5C-E93066816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48874" y="4765263"/>
            <a:ext cx="1058335" cy="1522455"/>
          </a:xfrm>
          <a:prstGeom prst="rect">
            <a:avLst/>
          </a:prstGeom>
        </p:spPr>
      </p:pic>
      <p:sp>
        <p:nvSpPr>
          <p:cNvPr id="34" name="Rounded Rectangle 9">
            <a:extLst>
              <a:ext uri="{FF2B5EF4-FFF2-40B4-BE49-F238E27FC236}">
                <a16:creationId xmlns:a16="http://schemas.microsoft.com/office/drawing/2014/main" id="{6D9549BE-5B57-9476-1089-468A6DE0864F}"/>
              </a:ext>
            </a:extLst>
          </p:cNvPr>
          <p:cNvSpPr/>
          <p:nvPr/>
        </p:nvSpPr>
        <p:spPr>
          <a:xfrm>
            <a:off x="8316814" y="5941388"/>
            <a:ext cx="1522455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JTAG Debugger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195A37-3C96-416B-3E22-2E017397A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47003" y="3131202"/>
            <a:ext cx="1139622" cy="1265844"/>
          </a:xfrm>
          <a:prstGeom prst="rect">
            <a:avLst/>
          </a:prstGeom>
        </p:spPr>
      </p:pic>
      <p:sp>
        <p:nvSpPr>
          <p:cNvPr id="37" name="Rounded Rectangle 9">
            <a:extLst>
              <a:ext uri="{FF2B5EF4-FFF2-40B4-BE49-F238E27FC236}">
                <a16:creationId xmlns:a16="http://schemas.microsoft.com/office/drawing/2014/main" id="{DF5E6E1C-C694-6265-DF31-1DFEFD6BDE8F}"/>
              </a:ext>
            </a:extLst>
          </p:cNvPr>
          <p:cNvSpPr/>
          <p:nvPr/>
        </p:nvSpPr>
        <p:spPr>
          <a:xfrm>
            <a:off x="7551608" y="2969090"/>
            <a:ext cx="1522455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FTDI Cable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44267A-65EE-8E84-1F24-1622FCC9C72A}"/>
              </a:ext>
            </a:extLst>
          </p:cNvPr>
          <p:cNvCxnSpPr/>
          <p:nvPr/>
        </p:nvCxnSpPr>
        <p:spPr>
          <a:xfrm>
            <a:off x="7765531" y="3076326"/>
            <a:ext cx="383049" cy="289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662DBD8-B6B5-0589-D802-68BE18A4F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290304" y="4443856"/>
            <a:ext cx="392970" cy="1314977"/>
          </a:xfrm>
          <a:prstGeom prst="rect">
            <a:avLst/>
          </a:prstGeom>
        </p:spPr>
      </p:pic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0293025F-F482-59EB-A7F7-314264E0227A}"/>
              </a:ext>
            </a:extLst>
          </p:cNvPr>
          <p:cNvSpPr/>
          <p:nvPr/>
        </p:nvSpPr>
        <p:spPr>
          <a:xfrm>
            <a:off x="5833886" y="5308034"/>
            <a:ext cx="1522455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USB for power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F16C3E7-64EF-88B4-D46C-81C9E2F19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8616" y="4103026"/>
            <a:ext cx="317714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34" grpId="0" animBg="1"/>
      <p:bldP spid="37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B3BDD8-EB74-9085-4EF6-D29E8258E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0" y="974004"/>
            <a:ext cx="11022469" cy="567774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481203" y="2137848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Generation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288185" y="3314730"/>
            <a:ext cx="1599782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Config Options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95895" y="4349721"/>
            <a:ext cx="1637873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Project Graph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095522" y="3877954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2DE5F-E94D-4C81-91B3-47BD58840766}"/>
              </a:ext>
            </a:extLst>
          </p:cNvPr>
          <p:cNvSpPr txBox="1"/>
          <p:nvPr/>
        </p:nvSpPr>
        <p:spPr>
          <a:xfrm>
            <a:off x="2811515" y="133406"/>
            <a:ext cx="6568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MPLAB® Code Configurator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526A0-640F-361C-8B5B-D5607865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60" y="1881287"/>
            <a:ext cx="1503393" cy="11639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15C37D-40BB-FD32-E0DD-DB93AE1B6C82}"/>
              </a:ext>
            </a:extLst>
          </p:cNvPr>
          <p:cNvSpPr/>
          <p:nvPr/>
        </p:nvSpPr>
        <p:spPr>
          <a:xfrm>
            <a:off x="7405688" y="3152775"/>
            <a:ext cx="1085850" cy="814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D871385E-8D7B-2C0A-60F3-33A4D9BCD2F6}"/>
              </a:ext>
            </a:extLst>
          </p:cNvPr>
          <p:cNvSpPr/>
          <p:nvPr/>
        </p:nvSpPr>
        <p:spPr>
          <a:xfrm>
            <a:off x="7174828" y="4018514"/>
            <a:ext cx="1643839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Configured using MGC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44CA4A-2E42-39E8-0C8C-75646B7FF9C9}"/>
              </a:ext>
            </a:extLst>
          </p:cNvPr>
          <p:cNvSpPr/>
          <p:nvPr/>
        </p:nvSpPr>
        <p:spPr>
          <a:xfrm>
            <a:off x="1918447" y="1881287"/>
            <a:ext cx="645459" cy="25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 animBg="1"/>
      <p:bldP spid="9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9C59A-C139-1654-DDE0-6EBDB694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0" y="691528"/>
            <a:ext cx="11506200" cy="5927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4ADAB6-59B5-4749-A8AD-2BAA88E5B6D7}"/>
              </a:ext>
            </a:extLst>
          </p:cNvPr>
          <p:cNvSpPr txBox="1"/>
          <p:nvPr/>
        </p:nvSpPr>
        <p:spPr>
          <a:xfrm>
            <a:off x="2368020" y="29809"/>
            <a:ext cx="826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Microchip Graphics Composer (MGC)</a:t>
            </a:r>
            <a:endParaRPr lang="en-US" sz="4000" dirty="0"/>
          </a:p>
          <a:p>
            <a:pPr algn="ctr"/>
            <a:endParaRPr lang="en-US" sz="4000" dirty="0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41902D43-2FE4-4CF7-8965-181D24511FE2}"/>
              </a:ext>
            </a:extLst>
          </p:cNvPr>
          <p:cNvSpPr/>
          <p:nvPr/>
        </p:nvSpPr>
        <p:spPr>
          <a:xfrm>
            <a:off x="10130247" y="1544543"/>
            <a:ext cx="1788299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Widgets Tool Box</a:t>
            </a:r>
          </a:p>
        </p:txBody>
      </p:sp>
      <p:sp>
        <p:nvSpPr>
          <p:cNvPr id="20" name="Rounded Rectangle 10">
            <a:extLst>
              <a:ext uri="{FF2B5EF4-FFF2-40B4-BE49-F238E27FC236}">
                <a16:creationId xmlns:a16="http://schemas.microsoft.com/office/drawing/2014/main" id="{43A3969B-2D18-4B2A-A340-4B4D0F24F833}"/>
              </a:ext>
            </a:extLst>
          </p:cNvPr>
          <p:cNvSpPr/>
          <p:nvPr/>
        </p:nvSpPr>
        <p:spPr>
          <a:xfrm>
            <a:off x="9823980" y="4263700"/>
            <a:ext cx="1788299" cy="1767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Object Editor</a:t>
            </a:r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410A5DAD-6082-4390-9234-60CB5F788269}"/>
              </a:ext>
            </a:extLst>
          </p:cNvPr>
          <p:cNvSpPr/>
          <p:nvPr/>
        </p:nvSpPr>
        <p:spPr>
          <a:xfrm>
            <a:off x="5277064" y="1484432"/>
            <a:ext cx="1637873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Designer</a:t>
            </a:r>
          </a:p>
        </p:txBody>
      </p:sp>
      <p:sp>
        <p:nvSpPr>
          <p:cNvPr id="23" name="Rounded Rectangle 14">
            <a:extLst>
              <a:ext uri="{FF2B5EF4-FFF2-40B4-BE49-F238E27FC236}">
                <a16:creationId xmlns:a16="http://schemas.microsoft.com/office/drawing/2014/main" id="{9194A917-5F25-47B6-A4BC-F7D3AD5A829B}"/>
              </a:ext>
            </a:extLst>
          </p:cNvPr>
          <p:cNvSpPr/>
          <p:nvPr/>
        </p:nvSpPr>
        <p:spPr>
          <a:xfrm>
            <a:off x="579720" y="2211621"/>
            <a:ext cx="1788298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Design Tree View</a:t>
            </a:r>
          </a:p>
        </p:txBody>
      </p: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90DEE82F-A911-4AAF-AC36-CBE72959ECE2}"/>
              </a:ext>
            </a:extLst>
          </p:cNvPr>
          <p:cNvSpPr/>
          <p:nvPr/>
        </p:nvSpPr>
        <p:spPr>
          <a:xfrm>
            <a:off x="579720" y="5327432"/>
            <a:ext cx="1637873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manager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69094-D4C6-2C95-A391-3BF542391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0" y="4186959"/>
            <a:ext cx="2484964" cy="2333442"/>
          </a:xfrm>
          <a:prstGeom prst="rect">
            <a:avLst/>
          </a:prstGeom>
        </p:spPr>
      </p:pic>
      <p:sp>
        <p:nvSpPr>
          <p:cNvPr id="25" name="Rounded Rectangle 15">
            <a:extLst>
              <a:ext uri="{FF2B5EF4-FFF2-40B4-BE49-F238E27FC236}">
                <a16:creationId xmlns:a16="http://schemas.microsoft.com/office/drawing/2014/main" id="{9F21F70C-9426-4748-BC27-BA8D2A95BB2E}"/>
              </a:ext>
            </a:extLst>
          </p:cNvPr>
          <p:cNvSpPr/>
          <p:nvPr/>
        </p:nvSpPr>
        <p:spPr>
          <a:xfrm>
            <a:off x="946243" y="5376944"/>
            <a:ext cx="1868185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Schemes manager</a:t>
            </a:r>
          </a:p>
        </p:txBody>
      </p:sp>
    </p:spTree>
    <p:extLst>
      <p:ext uri="{BB962C8B-B14F-4D97-AF65-F5344CB8AC3E}">
        <p14:creationId xmlns:p14="http://schemas.microsoft.com/office/powerpoint/2010/main" val="391101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4000" b="1" dirty="0"/>
              <a:t>Create an MCC project from Scratch</a:t>
            </a:r>
          </a:p>
          <a:p>
            <a:pPr marL="411480" indent="-274320">
              <a:spcBef>
                <a:spcPts val="500"/>
              </a:spcBef>
            </a:pPr>
            <a:r>
              <a:rPr lang="en-US" sz="4000" b="1" dirty="0"/>
              <a:t>Using MHC create a design</a:t>
            </a:r>
          </a:p>
          <a:p>
            <a:pPr marL="754380" lvl="1" indent="-274320"/>
            <a:r>
              <a:rPr lang="en-US" sz="4000" b="1" dirty="0"/>
              <a:t>Using Asset Manager add: Images, Font, String</a:t>
            </a:r>
          </a:p>
          <a:p>
            <a:pPr marL="754380" lvl="1" indent="-274320"/>
            <a:r>
              <a:rPr lang="en-US" sz="4000" b="1" dirty="0"/>
              <a:t>Add Image, Label and Button Widgets</a:t>
            </a:r>
          </a:p>
          <a:p>
            <a:pPr marL="754380" lvl="1" indent="-274320"/>
            <a:r>
              <a:rPr lang="en-US" sz="4000" b="1" dirty="0"/>
              <a:t>Add/ Modify Schemes</a:t>
            </a:r>
          </a:p>
          <a:p>
            <a:pPr marL="754380" lvl="1" indent="-274320"/>
            <a:endParaRPr lang="en-US" sz="4000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0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74ADAB6-59B5-4749-A8AD-2BAA88E5B6D7}"/>
              </a:ext>
            </a:extLst>
          </p:cNvPr>
          <p:cNvSpPr txBox="1"/>
          <p:nvPr/>
        </p:nvSpPr>
        <p:spPr>
          <a:xfrm>
            <a:off x="732715" y="16596"/>
            <a:ext cx="10193050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/>
              <a:t>Color Schemes</a:t>
            </a:r>
            <a:endParaRPr lang="en-US" sz="3599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168B21-45E7-49B7-AA4E-6049F6C6AD78}"/>
              </a:ext>
            </a:extLst>
          </p:cNvPr>
          <p:cNvSpPr txBox="1"/>
          <p:nvPr/>
        </p:nvSpPr>
        <p:spPr>
          <a:xfrm>
            <a:off x="408865" y="780331"/>
            <a:ext cx="11544570" cy="1384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799" dirty="0"/>
              <a:t>A color scheme is an arrangement of colors used to draw various parts of a widget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799" dirty="0"/>
              <a:t>Provides variability in look-and-feel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C77E5-91FF-478C-96F5-BDB613E4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549" y="2164941"/>
            <a:ext cx="3417886" cy="2054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7D0A57-2B85-46FC-8240-F9CFE4E7E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549" y="4456324"/>
            <a:ext cx="3534485" cy="205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A0CB6-0850-D572-90B9-E440BED41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7" y="2164941"/>
            <a:ext cx="7295867" cy="4464459"/>
          </a:xfrm>
          <a:prstGeom prst="rect">
            <a:avLst/>
          </a:prstGeom>
        </p:spPr>
      </p:pic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8B1657C4-AFD2-1A56-96C5-453364B33018}"/>
              </a:ext>
            </a:extLst>
          </p:cNvPr>
          <p:cNvSpPr/>
          <p:nvPr/>
        </p:nvSpPr>
        <p:spPr>
          <a:xfrm>
            <a:off x="614677" y="5802004"/>
            <a:ext cx="1076303" cy="1701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List</a:t>
            </a:r>
          </a:p>
        </p:txBody>
      </p:sp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8E550266-1533-A778-46A8-80E131FC173C}"/>
              </a:ext>
            </a:extLst>
          </p:cNvPr>
          <p:cNvSpPr/>
          <p:nvPr/>
        </p:nvSpPr>
        <p:spPr>
          <a:xfrm>
            <a:off x="6523915" y="4830454"/>
            <a:ext cx="1386629" cy="1892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Editor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9ED2D3-5239-F1E5-DD8F-A01FB75FAC3A}"/>
              </a:ext>
            </a:extLst>
          </p:cNvPr>
          <p:cNvSpPr/>
          <p:nvPr/>
        </p:nvSpPr>
        <p:spPr>
          <a:xfrm>
            <a:off x="3110753" y="3621741"/>
            <a:ext cx="2196353" cy="905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12F3B2-D93B-4859-C649-A2774E72E5B6}"/>
              </a:ext>
            </a:extLst>
          </p:cNvPr>
          <p:cNvCxnSpPr/>
          <p:nvPr/>
        </p:nvCxnSpPr>
        <p:spPr>
          <a:xfrm>
            <a:off x="3110753" y="3352800"/>
            <a:ext cx="107576" cy="268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4008D126-BE2D-22BC-5762-BFD73184842A}"/>
              </a:ext>
            </a:extLst>
          </p:cNvPr>
          <p:cNvSpPr/>
          <p:nvPr/>
        </p:nvSpPr>
        <p:spPr>
          <a:xfrm>
            <a:off x="2649600" y="3141648"/>
            <a:ext cx="1687508" cy="2111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Transparent Scheme</a:t>
            </a:r>
          </a:p>
        </p:txBody>
      </p:sp>
    </p:spTree>
    <p:extLst>
      <p:ext uri="{BB962C8B-B14F-4D97-AF65-F5344CB8AC3E}">
        <p14:creationId xmlns:p14="http://schemas.microsoft.com/office/powerpoint/2010/main" val="29569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74ADAB6-59B5-4749-A8AD-2BAA88E5B6D7}"/>
              </a:ext>
            </a:extLst>
          </p:cNvPr>
          <p:cNvSpPr txBox="1"/>
          <p:nvPr/>
        </p:nvSpPr>
        <p:spPr>
          <a:xfrm>
            <a:off x="771223" y="0"/>
            <a:ext cx="10193050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/>
              <a:t>Scheme Management</a:t>
            </a:r>
            <a:endParaRPr lang="en-US" sz="3599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F9AF1-F399-4081-8B54-C9A14143CBB7}"/>
              </a:ext>
            </a:extLst>
          </p:cNvPr>
          <p:cNvGrpSpPr/>
          <p:nvPr/>
        </p:nvGrpSpPr>
        <p:grpSpPr>
          <a:xfrm>
            <a:off x="110106" y="322855"/>
            <a:ext cx="2325702" cy="2653427"/>
            <a:chOff x="4229615" y="2664709"/>
            <a:chExt cx="3254239" cy="330169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CD08EE0-4228-40CE-B785-3BBE87E5B133}"/>
                </a:ext>
              </a:extLst>
            </p:cNvPr>
            <p:cNvSpPr/>
            <p:nvPr/>
          </p:nvSpPr>
          <p:spPr>
            <a:xfrm>
              <a:off x="4533514" y="2664709"/>
              <a:ext cx="262763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Manager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027079-1794-414E-A25A-A4FF18961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615" y="3123842"/>
              <a:ext cx="3254239" cy="28425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EA0445-2DF5-4474-BD7F-8F489C9890FF}"/>
              </a:ext>
            </a:extLst>
          </p:cNvPr>
          <p:cNvGrpSpPr/>
          <p:nvPr/>
        </p:nvGrpSpPr>
        <p:grpSpPr>
          <a:xfrm>
            <a:off x="1097787" y="3251150"/>
            <a:ext cx="2325701" cy="3380003"/>
            <a:chOff x="8704358" y="2130806"/>
            <a:chExt cx="2766300" cy="399697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AA44A8-E94F-4A4B-8280-075998F48FAA}"/>
                </a:ext>
              </a:extLst>
            </p:cNvPr>
            <p:cNvSpPr/>
            <p:nvPr/>
          </p:nvSpPr>
          <p:spPr>
            <a:xfrm>
              <a:off x="9121939" y="2130806"/>
              <a:ext cx="1887302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Editor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021EBF6-5478-4529-9D59-27AFD490D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4358" y="2568930"/>
              <a:ext cx="2766300" cy="355884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C65877-61DC-4FFE-B8C6-42D82C0E7A68}"/>
              </a:ext>
            </a:extLst>
          </p:cNvPr>
          <p:cNvGrpSpPr/>
          <p:nvPr/>
        </p:nvGrpSpPr>
        <p:grpSpPr>
          <a:xfrm>
            <a:off x="4062019" y="2374084"/>
            <a:ext cx="2759905" cy="2948670"/>
            <a:chOff x="8137182" y="1778789"/>
            <a:chExt cx="3778405" cy="35662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697C035-C3A0-4664-A665-9F2A269B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7182" y="2248353"/>
              <a:ext cx="3778405" cy="30966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43A90FA-D6A6-42F4-AA07-287566269FE0}"/>
                </a:ext>
              </a:extLst>
            </p:cNvPr>
            <p:cNvSpPr/>
            <p:nvPr/>
          </p:nvSpPr>
          <p:spPr>
            <a:xfrm>
              <a:off x="8694107" y="1778789"/>
              <a:ext cx="268492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Color Picker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056D9A-D862-425E-8FFF-979BEF369EF1}"/>
              </a:ext>
            </a:extLst>
          </p:cNvPr>
          <p:cNvGrpSpPr/>
          <p:nvPr/>
        </p:nvGrpSpPr>
        <p:grpSpPr>
          <a:xfrm>
            <a:off x="2262096" y="2762335"/>
            <a:ext cx="1826418" cy="2560419"/>
            <a:chOff x="5927368" y="1109189"/>
            <a:chExt cx="2200131" cy="296517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5607F9-7725-4121-89B0-E40B6559C404}"/>
                </a:ext>
              </a:extLst>
            </p:cNvPr>
            <p:cNvSpPr/>
            <p:nvPr/>
          </p:nvSpPr>
          <p:spPr>
            <a:xfrm>
              <a:off x="5927368" y="3445066"/>
              <a:ext cx="1281299" cy="19211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857375-C8FB-4360-A897-E644AAD5F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368" y="1109189"/>
              <a:ext cx="2200131" cy="233587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679BEA-05BA-47C6-95C0-443F353952D5}"/>
                </a:ext>
              </a:extLst>
            </p:cNvPr>
            <p:cNvCxnSpPr>
              <a:cxnSpLocks/>
            </p:cNvCxnSpPr>
            <p:nvPr/>
          </p:nvCxnSpPr>
          <p:spPr>
            <a:xfrm>
              <a:off x="5927368" y="3669313"/>
              <a:ext cx="2191560" cy="40505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009E0-FAFC-4D03-984A-4E48327F2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868" y="2136774"/>
            <a:ext cx="3263058" cy="44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71F5AA-A3FC-447D-B71C-3ED4201C4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5551" y="1576866"/>
            <a:ext cx="3575559" cy="38415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03B959F-7133-70BF-53A8-47B7C917917C}"/>
              </a:ext>
            </a:extLst>
          </p:cNvPr>
          <p:cNvGrpSpPr/>
          <p:nvPr/>
        </p:nvGrpSpPr>
        <p:grpSpPr>
          <a:xfrm>
            <a:off x="10851112" y="1576866"/>
            <a:ext cx="1254815" cy="1902450"/>
            <a:chOff x="10964273" y="2066584"/>
            <a:chExt cx="1141652" cy="14127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B09FD3-6FC5-4E1B-B550-307FDE706934}"/>
                </a:ext>
              </a:extLst>
            </p:cNvPr>
            <p:cNvSpPr/>
            <p:nvPr/>
          </p:nvSpPr>
          <p:spPr>
            <a:xfrm>
              <a:off x="11891659" y="3309883"/>
              <a:ext cx="214266" cy="16943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9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4E31CE-3FD8-4CDC-A430-67962DCFDB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64273" y="2066584"/>
              <a:ext cx="1141651" cy="123543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BD8A05-302B-4CFE-BB90-2AE7D9268030}"/>
              </a:ext>
            </a:extLst>
          </p:cNvPr>
          <p:cNvCxnSpPr>
            <a:cxnSpLocks/>
          </p:cNvCxnSpPr>
          <p:nvPr/>
        </p:nvCxnSpPr>
        <p:spPr>
          <a:xfrm flipH="1">
            <a:off x="10851110" y="3489902"/>
            <a:ext cx="1254816" cy="198697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A6C3BFA-73D5-4B89-B7FA-BB1399B1E63E}"/>
              </a:ext>
            </a:extLst>
          </p:cNvPr>
          <p:cNvSpPr/>
          <p:nvPr/>
        </p:nvSpPr>
        <p:spPr>
          <a:xfrm>
            <a:off x="9679464" y="1084643"/>
            <a:ext cx="1852140" cy="284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Scheme Helper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26B1C2-95D6-463B-EF26-A234A8107F92}"/>
              </a:ext>
            </a:extLst>
          </p:cNvPr>
          <p:cNvGrpSpPr/>
          <p:nvPr/>
        </p:nvGrpSpPr>
        <p:grpSpPr>
          <a:xfrm>
            <a:off x="5629336" y="4184304"/>
            <a:ext cx="1129616" cy="287654"/>
            <a:chOff x="5507404" y="5189220"/>
            <a:chExt cx="1129616" cy="2876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6A4773-59DF-7A2A-F059-26DB842947AD}"/>
                </a:ext>
              </a:extLst>
            </p:cNvPr>
            <p:cNvSpPr/>
            <p:nvPr/>
          </p:nvSpPr>
          <p:spPr>
            <a:xfrm>
              <a:off x="5593080" y="5189220"/>
              <a:ext cx="1043940" cy="14478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C6406-BDD3-6471-585A-C1E28BBED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404" y="5333999"/>
              <a:ext cx="81170" cy="142875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7B9B72-5EA3-4EB7-56FB-FCCAF95B96B3}"/>
              </a:ext>
            </a:extLst>
          </p:cNvPr>
          <p:cNvCxnSpPr/>
          <p:nvPr/>
        </p:nvCxnSpPr>
        <p:spPr>
          <a:xfrm>
            <a:off x="6763458" y="4329082"/>
            <a:ext cx="74226" cy="142875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886FA77-EAD4-9075-620F-6BA7EED5BCA3}"/>
              </a:ext>
            </a:extLst>
          </p:cNvPr>
          <p:cNvSpPr/>
          <p:nvPr/>
        </p:nvSpPr>
        <p:spPr>
          <a:xfrm>
            <a:off x="4871520" y="4544924"/>
            <a:ext cx="2383460" cy="46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Alpha value adds transparency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C3FF80-AD77-C12C-D786-7D3B5E967C2B}"/>
              </a:ext>
            </a:extLst>
          </p:cNvPr>
          <p:cNvSpPr/>
          <p:nvPr/>
        </p:nvSpPr>
        <p:spPr>
          <a:xfrm>
            <a:off x="110106" y="1767409"/>
            <a:ext cx="832869" cy="20592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7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1174</Words>
  <Application>Microsoft Office PowerPoint</Application>
  <PresentationFormat>Widescreen</PresentationFormat>
  <Paragraphs>334</Paragraphs>
  <Slides>27</Slides>
  <Notes>6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 Harmony Graphics  Hands-On Training</vt:lpstr>
      <vt:lpstr>Agenda</vt:lpstr>
      <vt:lpstr>Application Design</vt:lpstr>
      <vt:lpstr>Hardware Requirement</vt:lpstr>
      <vt:lpstr>PowerPoint Presentation</vt:lpstr>
      <vt:lpstr>PowerPoint Presentation</vt:lpstr>
      <vt:lpstr>Task 1</vt:lpstr>
      <vt:lpstr>PowerPoint Presentation</vt:lpstr>
      <vt:lpstr>PowerPoint Presentation</vt:lpstr>
      <vt:lpstr>Task 2</vt:lpstr>
      <vt:lpstr>Hardware Compositing</vt:lpstr>
      <vt:lpstr>Pro Tip: Use Layers to Overlay Dynamic Content</vt:lpstr>
      <vt:lpstr>Events Handling</vt:lpstr>
      <vt:lpstr>Task 3</vt:lpstr>
      <vt:lpstr>Task 4</vt:lpstr>
      <vt:lpstr>What is the Graphics Canvas?</vt:lpstr>
      <vt:lpstr>Canvas Object</vt:lpstr>
      <vt:lpstr>Composer and Canvas Integration</vt:lpstr>
      <vt:lpstr>Application Interface</vt:lpstr>
      <vt:lpstr>Application Interface</vt:lpstr>
      <vt:lpstr>Canvas Applications</vt:lpstr>
      <vt:lpstr>Task 4 - Implementation</vt:lpstr>
      <vt:lpstr>PowerPoint Presentation</vt:lpstr>
      <vt:lpstr>Task 5-6</vt:lpstr>
      <vt:lpstr>Important Resources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Harmony Graphics  Hands-On Training</dc:title>
  <dc:creator>Swapna Gurumani - C40450</dc:creator>
  <cp:lastModifiedBy>Swapna Gurumani - C40450</cp:lastModifiedBy>
  <cp:revision>15</cp:revision>
  <dcterms:created xsi:type="dcterms:W3CDTF">2022-12-01T18:55:51Z</dcterms:created>
  <dcterms:modified xsi:type="dcterms:W3CDTF">2022-12-05T07:07:49Z</dcterms:modified>
</cp:coreProperties>
</file>